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30"/>
  </p:notesMasterIdLst>
  <p:sldIdLst>
    <p:sldId id="256" r:id="rId2"/>
    <p:sldId id="257" r:id="rId3"/>
    <p:sldId id="259" r:id="rId4"/>
    <p:sldId id="266" r:id="rId5"/>
    <p:sldId id="260" r:id="rId6"/>
    <p:sldId id="264" r:id="rId7"/>
    <p:sldId id="265" r:id="rId8"/>
    <p:sldId id="270" r:id="rId9"/>
    <p:sldId id="263" r:id="rId10"/>
    <p:sldId id="271" r:id="rId11"/>
    <p:sldId id="262" r:id="rId12"/>
    <p:sldId id="261" r:id="rId13"/>
    <p:sldId id="269" r:id="rId14"/>
    <p:sldId id="268" r:id="rId15"/>
    <p:sldId id="275" r:id="rId16"/>
    <p:sldId id="274" r:id="rId17"/>
    <p:sldId id="267" r:id="rId18"/>
    <p:sldId id="276" r:id="rId19"/>
    <p:sldId id="277" r:id="rId20"/>
    <p:sldId id="273" r:id="rId21"/>
    <p:sldId id="278" r:id="rId22"/>
    <p:sldId id="272" r:id="rId23"/>
    <p:sldId id="281" r:id="rId24"/>
    <p:sldId id="279" r:id="rId25"/>
    <p:sldId id="280" r:id="rId26"/>
    <p:sldId id="282" r:id="rId27"/>
    <p:sldId id="283" r:id="rId28"/>
    <p:sldId id="258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D81A54-BAAF-4B2C-AA93-28CC3C7A6185}" type="datetimeFigureOut">
              <a:rPr lang="ru-RU" smtClean="0"/>
              <a:t>26.01.2016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D2C308-6A8F-496A-B1E5-0882AD41EF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6222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2C308-6A8F-496A-B1E5-0882AD41EF87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2986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2C308-6A8F-496A-B1E5-0882AD41EF87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2986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2C308-6A8F-496A-B1E5-0882AD41EF87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2986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2C308-6A8F-496A-B1E5-0882AD41EF87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2986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2C308-6A8F-496A-B1E5-0882AD41EF87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2986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2C308-6A8F-496A-B1E5-0882AD41EF87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2986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2C308-6A8F-496A-B1E5-0882AD41EF87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3207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Guten%20Tag!.avi" TargetMode="Externa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rodokk.ru/fotosmall.php?foto=foto/Lena_01.jpg&amp;w=1024" TargetMode="External"/><Relationship Id="rId3" Type="http://schemas.openxmlformats.org/officeDocument/2006/relationships/hyperlink" Target="http://mw2.google.com/mw-panoramio/photos/medium/10846837.jpg" TargetMode="External"/><Relationship Id="rId7" Type="http://schemas.openxmlformats.org/officeDocument/2006/relationships/hyperlink" Target="http://i.pics.livejournal.com/mjonaus/29321771/19783/original.jpg" TargetMode="External"/><Relationship Id="rId12" Type="http://schemas.openxmlformats.org/officeDocument/2006/relationships/hyperlink" Target="http://doc4web.ru/uploads/files/93/94325/hello_html_m15ba9c74.jpg" TargetMode="External"/><Relationship Id="rId2" Type="http://schemas.openxmlformats.org/officeDocument/2006/relationships/hyperlink" Target="http://i.artfile.ru/1920x1200_494720_%5bwww.ArtFile.ru%5d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centr-ca.org/_ph/6/963312638.jpg" TargetMode="External"/><Relationship Id="rId11" Type="http://schemas.openxmlformats.org/officeDocument/2006/relationships/hyperlink" Target="http://m.irk.kp.ru/share/i/12/7104985/big.jpg" TargetMode="External"/><Relationship Id="rId5" Type="http://schemas.openxmlformats.org/officeDocument/2006/relationships/hyperlink" Target="http://ust-kut.org/data/media/82/P1180131.jpg" TargetMode="External"/><Relationship Id="rId10" Type="http://schemas.openxmlformats.org/officeDocument/2006/relationships/hyperlink" Target="http://photos.wikimapia.org/p/00/03/89/29/49_big.jpg" TargetMode="External"/><Relationship Id="rId4" Type="http://schemas.openxmlformats.org/officeDocument/2006/relationships/hyperlink" Target="http://ust-kut.org/data/media/124/1.jpg" TargetMode="External"/><Relationship Id="rId9" Type="http://schemas.openxmlformats.org/officeDocument/2006/relationships/hyperlink" Target="http://irkipedia.ru/sites/default/files/lena_osetrovo.jpg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.artfile.ru/1920x1200_494720_%5bwww.ArtFile.ru%5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53495" y="188640"/>
            <a:ext cx="5637010" cy="1224136"/>
          </a:xfrm>
        </p:spPr>
        <p:txBody>
          <a:bodyPr>
            <a:noAutofit/>
          </a:bodyPr>
          <a:lstStyle/>
          <a:p>
            <a:pPr algn="ctr"/>
            <a:r>
              <a:rPr lang="de-DE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Die Straßen der Stadt. Wie sind sie?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5148064" y="5450726"/>
            <a:ext cx="3888432" cy="1224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de-DE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ie Lehrerin: </a:t>
            </a:r>
            <a:r>
              <a:rPr lang="de-DE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Vorontsova</a:t>
            </a:r>
            <a:r>
              <a:rPr lang="de-DE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L.V.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die Klasse: 5, die Schule: 7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die Stadt: Ust-Kut, </a:t>
            </a:r>
            <a:r>
              <a:rPr lang="de-DE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Irkutsker</a:t>
            </a:r>
            <a:r>
              <a:rPr lang="de-DE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Gebiet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30.11.2015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7800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764704"/>
            <a:ext cx="8712968" cy="1296144"/>
          </a:xfrm>
        </p:spPr>
        <p:txBody>
          <a:bodyPr/>
          <a:lstStyle/>
          <a:p>
            <a:pPr marL="18288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 </a:t>
            </a:r>
            <a:endParaRPr lang="ru-RU" sz="36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636168" y="367099"/>
            <a:ext cx="424847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r>
              <a:rPr kumimoji="0" lang="ru-RU" alt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Лист оценивания</a:t>
            </a:r>
            <a:endParaRPr kumimoji="0" lang="ru-RU" alt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5098361"/>
              </p:ext>
            </p:extLst>
          </p:nvPr>
        </p:nvGraphicFramePr>
        <p:xfrm>
          <a:off x="853970" y="1412776"/>
          <a:ext cx="7812868" cy="379640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700300"/>
                <a:gridCol w="1243639"/>
                <a:gridCol w="988609"/>
                <a:gridCol w="1440160"/>
                <a:gridCol w="1440160"/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625975" algn="ctr"/>
                        </a:tabLst>
                      </a:pP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Name: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625975" algn="ctr"/>
                        </a:tabLst>
                      </a:pP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Punkt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625975" algn="ctr"/>
                        </a:tabLst>
                        <a:defRPr/>
                      </a:pP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Note</a:t>
                      </a:r>
                      <a:endParaRPr lang="ru-RU" sz="3200" b="1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625975" algn="ctr"/>
                        </a:tabLst>
                        <a:defRPr/>
                      </a:pP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Punkt</a:t>
                      </a:r>
                      <a:endParaRPr lang="ru-RU" sz="32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147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625975" algn="ctr"/>
                        </a:tabLst>
                      </a:pP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Note</a:t>
                      </a:r>
                      <a:endParaRPr lang="ru-RU" sz="3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15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de-DE" sz="3200" dirty="0" smtClean="0">
                          <a:effectLst/>
                          <a:latin typeface="Times New Roman"/>
                          <a:ea typeface="Times New Roman"/>
                        </a:rPr>
                        <a:t>Aufgabe</a:t>
                      </a:r>
                      <a:r>
                        <a:rPr lang="de-DE" sz="3200" baseline="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r>
                        <a:rPr lang="ru-RU" sz="320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 –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3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 –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15</a:t>
                      </a:r>
                      <a:endParaRPr lang="ru-RU" sz="2400" baseline="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«2»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«4»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4 – 6 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 – 33   </a:t>
                      </a:r>
                      <a:endParaRPr lang="ru-RU" sz="24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6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de-DE" sz="3200" dirty="0">
                          <a:effectLst/>
                          <a:latin typeface="Times New Roman"/>
                          <a:ea typeface="Times New Roman"/>
                        </a:rPr>
                        <a:t>Aufgabe </a:t>
                      </a: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ru-RU" sz="320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 –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baseline="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r>
                        <a:rPr lang="de-DE" sz="2400" baseline="0" dirty="0" smtClean="0">
                          <a:effectLst/>
                          <a:latin typeface="Times New Roman"/>
                          <a:ea typeface="Times New Roman"/>
                        </a:rPr>
                        <a:t> – </a:t>
                      </a:r>
                      <a:r>
                        <a:rPr lang="ru-RU" sz="2400" baseline="0" dirty="0" smtClean="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r>
                        <a:rPr lang="de-DE" sz="2400" baseline="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«2»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«4»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ru-RU" sz="2400" baseline="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de-DE" sz="2400" baseline="0" dirty="0" smtClean="0">
                          <a:effectLst/>
                          <a:latin typeface="Times New Roman"/>
                          <a:ea typeface="Times New Roman"/>
                        </a:rPr>
                        <a:t> – </a:t>
                      </a:r>
                      <a:r>
                        <a:rPr lang="ru-RU" sz="2400" baseline="0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de-DE" sz="2400" baseline="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7 – 8 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6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de-DE" sz="3200" dirty="0">
                          <a:effectLst/>
                          <a:latin typeface="Times New Roman"/>
                          <a:ea typeface="Times New Roman"/>
                        </a:rPr>
                        <a:t>Aufgabe 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3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24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6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de-DE" sz="3200" dirty="0" smtClean="0">
                          <a:effectLst/>
                          <a:latin typeface="Times New Roman"/>
                          <a:ea typeface="Times New Roman"/>
                        </a:rPr>
                        <a:t>Aufgabe 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24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6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3200" dirty="0">
                          <a:effectLst/>
                          <a:latin typeface="Times New Roman"/>
                          <a:ea typeface="Times New Roman"/>
                        </a:rPr>
                        <a:t>Общая </a:t>
                      </a:r>
                      <a:r>
                        <a:rPr lang="ru-RU" sz="3200" dirty="0" smtClean="0">
                          <a:effectLst/>
                          <a:latin typeface="Times New Roman"/>
                          <a:ea typeface="Times New Roman"/>
                        </a:rPr>
                        <a:t>оценка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166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7004" y="116632"/>
            <a:ext cx="8712968" cy="792088"/>
          </a:xfrm>
        </p:spPr>
        <p:txBody>
          <a:bodyPr/>
          <a:lstStyle/>
          <a:p>
            <a:pPr marL="18288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 Übersetzt die Wörter!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01290" y="764704"/>
            <a:ext cx="4298702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marR="0" lvl="0" indent="-256032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Tx/>
              <a:buFont typeface="Georgia"/>
              <a:buChar char="•"/>
              <a:tabLst/>
              <a:defRPr/>
            </a:pP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/>
              </a:rPr>
              <a:t>lang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/>
              </a:rPr>
              <a:t>       -    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/>
              </a:rPr>
              <a:t>kurz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/>
              </a:rPr>
              <a:t>  </a:t>
            </a: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</a:endParaRPr>
          </a:p>
          <a:p>
            <a:pPr marL="365760" marR="0" lvl="0" indent="-256032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Tx/>
              <a:buFont typeface="Georgia"/>
              <a:buChar char="•"/>
              <a:tabLst/>
              <a:defRPr/>
            </a:pP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/>
              </a:rPr>
              <a:t>sauber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/>
              </a:rPr>
              <a:t>   -   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/>
              </a:rPr>
              <a:t>schmutzig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/>
              </a:rPr>
              <a:t>   </a:t>
            </a: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</a:endParaRPr>
          </a:p>
          <a:p>
            <a:pPr marL="365760" marR="0" lvl="0" indent="-256032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Tx/>
              <a:buFont typeface="Georgia"/>
              <a:buChar char="•"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/>
              </a:rPr>
              <a:t>still         -   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/>
              </a:rPr>
              <a:t>laut</a:t>
            </a:r>
            <a:endParaRPr kumimoji="0" lang="en-US" sz="2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</a:endParaRPr>
          </a:p>
          <a:p>
            <a:pPr marL="365760" marR="0" lvl="0" indent="-256032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Tx/>
              <a:buFont typeface="Georgia"/>
              <a:buChar char="•"/>
              <a:tabLst/>
              <a:defRPr/>
            </a:pP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/>
              </a:rPr>
              <a:t>breit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/>
              </a:rPr>
              <a:t>      -    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/>
              </a:rPr>
              <a:t>schmal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/>
              </a:rPr>
              <a:t>        </a:t>
            </a: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eorgia"/>
            </a:endParaRPr>
          </a:p>
          <a:p>
            <a:pPr marL="365760" marR="0" lvl="0" indent="-256032" defTabSz="91440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Tx/>
              <a:buFont typeface="Georgia"/>
              <a:buChar char="•"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/>
              </a:rPr>
              <a:t> </a:t>
            </a:r>
            <a:r>
              <a:rPr kumimoji="0" lang="en-US" sz="28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/>
              </a:rPr>
              <a:t>sch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/>
              </a:rPr>
              <a:t>ӧ</a:t>
            </a: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/>
              </a:rPr>
              <a:t>n    -    </a:t>
            </a:r>
            <a:r>
              <a:rPr kumimoji="0" lang="de-DE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eorgia"/>
              </a:rPr>
              <a:t>hässlich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01291" y="4038600"/>
            <a:ext cx="444271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b="1" dirty="0" err="1">
                <a:solidFill>
                  <a:prstClr val="black"/>
                </a:solidFill>
                <a:latin typeface="Georgia"/>
              </a:rPr>
              <a:t>Diese</a:t>
            </a:r>
            <a:r>
              <a:rPr lang="ru-RU" sz="3200" b="1" dirty="0">
                <a:solidFill>
                  <a:prstClr val="black"/>
                </a:solidFill>
                <a:latin typeface="Georgia"/>
              </a:rPr>
              <a:t> </a:t>
            </a:r>
            <a:r>
              <a:rPr lang="ru-RU" sz="3200" b="1" dirty="0" err="1" smtClean="0">
                <a:solidFill>
                  <a:prstClr val="black"/>
                </a:solidFill>
                <a:latin typeface="Georgia"/>
              </a:rPr>
              <a:t>Stra</a:t>
            </a:r>
            <a:r>
              <a:rPr lang="de-DE" sz="3200" b="1" dirty="0" smtClean="0">
                <a:solidFill>
                  <a:prstClr val="black"/>
                </a:solidFill>
                <a:latin typeface="Georgia"/>
              </a:rPr>
              <a:t>ß</a:t>
            </a:r>
            <a:r>
              <a:rPr lang="ru-RU" sz="3200" b="1" dirty="0" smtClean="0">
                <a:solidFill>
                  <a:prstClr val="black"/>
                </a:solidFill>
                <a:latin typeface="Georgia"/>
              </a:rPr>
              <a:t>e </a:t>
            </a:r>
            <a:r>
              <a:rPr lang="ru-RU" sz="3200" b="1" dirty="0">
                <a:solidFill>
                  <a:prstClr val="black"/>
                </a:solidFill>
                <a:latin typeface="Georgia"/>
              </a:rPr>
              <a:t>ist ---</a:t>
            </a:r>
            <a:br>
              <a:rPr lang="ru-RU" sz="3200" b="1" dirty="0">
                <a:solidFill>
                  <a:prstClr val="black"/>
                </a:solidFill>
                <a:latin typeface="Georgia"/>
              </a:rPr>
            </a:br>
            <a:endParaRPr lang="en-US" sz="3200" b="1" dirty="0">
              <a:solidFill>
                <a:prstClr val="black"/>
              </a:solidFill>
              <a:latin typeface="Georgia"/>
            </a:endParaRPr>
          </a:p>
          <a:p>
            <a:r>
              <a:rPr lang="ru-RU" sz="3200" b="1" dirty="0">
                <a:solidFill>
                  <a:prstClr val="black"/>
                </a:solidFill>
                <a:latin typeface="Georgia"/>
              </a:rPr>
              <a:t>Jene </a:t>
            </a:r>
            <a:r>
              <a:rPr lang="ru-RU" sz="3200" b="1" dirty="0" err="1" smtClean="0">
                <a:solidFill>
                  <a:prstClr val="black"/>
                </a:solidFill>
                <a:latin typeface="Georgia"/>
              </a:rPr>
              <a:t>Stra</a:t>
            </a:r>
            <a:r>
              <a:rPr lang="de-DE" sz="3200" b="1" dirty="0" smtClean="0">
                <a:solidFill>
                  <a:prstClr val="black"/>
                </a:solidFill>
                <a:latin typeface="Georgia"/>
              </a:rPr>
              <a:t>ß</a:t>
            </a:r>
            <a:r>
              <a:rPr lang="ru-RU" sz="3200" b="1" dirty="0" smtClean="0">
                <a:solidFill>
                  <a:prstClr val="black"/>
                </a:solidFill>
                <a:latin typeface="Georgia"/>
              </a:rPr>
              <a:t>e </a:t>
            </a:r>
            <a:r>
              <a:rPr lang="ru-RU" sz="3200" b="1" dirty="0">
                <a:solidFill>
                  <a:prstClr val="black"/>
                </a:solidFill>
                <a:latin typeface="Georgia"/>
              </a:rPr>
              <a:t>ist </a:t>
            </a:r>
            <a:r>
              <a:rPr lang="ru-RU" sz="3200" b="1" dirty="0" smtClean="0">
                <a:solidFill>
                  <a:prstClr val="black"/>
                </a:solidFill>
                <a:latin typeface="Georgia"/>
              </a:rPr>
              <a:t>----</a:t>
            </a:r>
            <a:r>
              <a:rPr lang="ru-RU" b="1" dirty="0" smtClean="0">
                <a:solidFill>
                  <a:prstClr val="black"/>
                </a:solidFill>
                <a:latin typeface="Georgia"/>
              </a:rPr>
              <a:t> </a:t>
            </a:r>
            <a:endParaRPr lang="ru-RU" b="1" dirty="0">
              <a:solidFill>
                <a:prstClr val="black"/>
              </a:solidFill>
              <a:latin typeface="Georgia"/>
            </a:endParaRPr>
          </a:p>
        </p:txBody>
      </p:sp>
      <p:pic>
        <p:nvPicPr>
          <p:cNvPr id="2050" name="Picture 2" descr="http://mw2.google.com/mw-panoramio/photos/medium/108468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738453"/>
            <a:ext cx="4043908" cy="2762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ust-kut.org/data/media/124/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824" y="3789040"/>
            <a:ext cx="4043908" cy="2766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ust-kut.org/data/media/82/P118013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022" y="738454"/>
            <a:ext cx="4055918" cy="2762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centr-ca.org/_ph/6/96331263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824" y="3789041"/>
            <a:ext cx="4067604" cy="2766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i.pics.livejournal.com/mjonaus/29321771/19783/original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022" y="738452"/>
            <a:ext cx="4043938" cy="2762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www.gorodokk.ru/fotosmall.php?foto=foto/Lena_01.jpg&amp;w=102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825" y="3789040"/>
            <a:ext cx="4043908" cy="2756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://irkipedia.ru/sites/default/files/lena_osetrovo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738455"/>
            <a:ext cx="4045395" cy="2762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http://photos.wikimapia.org/p/00/03/89/29/49_big.jp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08"/>
          <a:stretch/>
        </p:blipFill>
        <p:spPr bwMode="auto">
          <a:xfrm>
            <a:off x="4837824" y="3789041"/>
            <a:ext cx="4067604" cy="2756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http://m.irk.kp.ru/share/i/12/7104985/big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4345" y="709286"/>
            <a:ext cx="4071083" cy="2791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http://centr-ca.org/_ph/6/715231436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1305" y="3789041"/>
            <a:ext cx="4050656" cy="2772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147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6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5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764704"/>
            <a:ext cx="8712968" cy="1296144"/>
          </a:xfrm>
        </p:spPr>
        <p:txBody>
          <a:bodyPr/>
          <a:lstStyle/>
          <a:p>
            <a:pPr marL="18288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 </a:t>
            </a:r>
            <a:endParaRPr lang="ru-RU" sz="3600" dirty="0"/>
          </a:p>
        </p:txBody>
      </p:sp>
      <p:pic>
        <p:nvPicPr>
          <p:cNvPr id="3074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28" t="3968" r="15668" b="6250"/>
          <a:stretch/>
        </p:blipFill>
        <p:spPr bwMode="auto">
          <a:xfrm>
            <a:off x="197295" y="181811"/>
            <a:ext cx="8764804" cy="6487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068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764704"/>
            <a:ext cx="8712968" cy="1296144"/>
          </a:xfrm>
        </p:spPr>
        <p:txBody>
          <a:bodyPr/>
          <a:lstStyle/>
          <a:p>
            <a:pPr marL="18288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 </a:t>
            </a:r>
            <a:endParaRPr lang="ru-RU" sz="36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457200"/>
            <a:ext cx="871296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 Straße</a:t>
            </a:r>
          </a:p>
          <a:p>
            <a:r>
              <a:rPr lang="de-DE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Hier ist eine </a:t>
            </a:r>
            <a:r>
              <a:rPr lang="de-DE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Straße </a:t>
            </a:r>
            <a:r>
              <a:rPr lang="de-DE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der Stadt. </a:t>
            </a:r>
            <a:r>
              <a:rPr lang="de-DE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Die Straße </a:t>
            </a:r>
            <a:r>
              <a:rPr lang="de-DE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ist breit und sauber. </a:t>
            </a:r>
            <a:r>
              <a:rPr lang="de-DE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Hier </a:t>
            </a:r>
            <a:r>
              <a:rPr lang="de-DE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sind viele Häuser, eine Apotheke, ein Lebensmittelgeschäft. Viele Autos fahren hin und her, es gibt auch Busse und Straßenbahnen. Der Verkehr ist stark.</a:t>
            </a:r>
          </a:p>
        </p:txBody>
      </p:sp>
    </p:spTree>
    <p:extLst>
      <p:ext uri="{BB962C8B-B14F-4D97-AF65-F5344CB8AC3E}">
        <p14:creationId xmlns:p14="http://schemas.microsoft.com/office/powerpoint/2010/main" val="3020340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5516" y="228600"/>
            <a:ext cx="8712968" cy="1296144"/>
          </a:xfrm>
        </p:spPr>
        <p:txBody>
          <a:bodyPr/>
          <a:lstStyle/>
          <a:p>
            <a:pPr marL="18288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 </a:t>
            </a:r>
            <a:endParaRPr lang="ru-RU" sz="36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54" t="31944" r="13435" b="16667"/>
          <a:stretch/>
        </p:blipFill>
        <p:spPr bwMode="auto">
          <a:xfrm>
            <a:off x="0" y="1191669"/>
            <a:ext cx="9144000" cy="4695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347864" y="228600"/>
            <a:ext cx="273824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de-DE" sz="4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Die Straße</a:t>
            </a:r>
          </a:p>
        </p:txBody>
      </p:sp>
    </p:spTree>
    <p:extLst>
      <p:ext uri="{BB962C8B-B14F-4D97-AF65-F5344CB8AC3E}">
        <p14:creationId xmlns:p14="http://schemas.microsoft.com/office/powerpoint/2010/main" val="2930624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764704"/>
            <a:ext cx="8712968" cy="1296144"/>
          </a:xfrm>
        </p:spPr>
        <p:txBody>
          <a:bodyPr/>
          <a:lstStyle/>
          <a:p>
            <a:pPr marL="18288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 </a:t>
            </a:r>
            <a:endParaRPr lang="ru-RU" sz="36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457200"/>
            <a:ext cx="871296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 Straße</a:t>
            </a:r>
          </a:p>
          <a:p>
            <a:r>
              <a:rPr lang="de-DE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Hier ist eine </a:t>
            </a:r>
            <a:r>
              <a:rPr lang="de-DE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Straße </a:t>
            </a:r>
            <a:r>
              <a:rPr lang="de-DE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der Stadt. </a:t>
            </a:r>
            <a:r>
              <a:rPr lang="de-DE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Die Straße </a:t>
            </a:r>
            <a:r>
              <a:rPr lang="de-DE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ist breit und sauber. </a:t>
            </a:r>
            <a:r>
              <a:rPr lang="de-DE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Hier </a:t>
            </a:r>
            <a:r>
              <a:rPr lang="de-DE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sind </a:t>
            </a:r>
            <a:r>
              <a:rPr lang="de-DE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viele</a:t>
            </a:r>
            <a:r>
              <a:rPr lang="de-DE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Häuser</a:t>
            </a:r>
            <a:r>
              <a:rPr lang="de-DE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de-DE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eine Apotheke</a:t>
            </a:r>
            <a:r>
              <a:rPr lang="de-DE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de-DE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ein Lebensmittelgeschäft</a:t>
            </a:r>
            <a:r>
              <a:rPr lang="de-DE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de-DE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Viele Autos </a:t>
            </a:r>
            <a:r>
              <a:rPr lang="de-DE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fahren hin und her, es gibt auch </a:t>
            </a:r>
            <a:r>
              <a:rPr lang="de-DE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Busse</a:t>
            </a:r>
            <a:r>
              <a:rPr lang="de-DE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und </a:t>
            </a:r>
            <a:r>
              <a:rPr lang="de-DE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Straßenbahnen</a:t>
            </a:r>
            <a:r>
              <a:rPr lang="de-DE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Der Verkehr ist stark.</a:t>
            </a:r>
          </a:p>
        </p:txBody>
      </p:sp>
    </p:spTree>
    <p:extLst>
      <p:ext uri="{BB962C8B-B14F-4D97-AF65-F5344CB8AC3E}">
        <p14:creationId xmlns:p14="http://schemas.microsoft.com/office/powerpoint/2010/main" val="3550197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764704"/>
            <a:ext cx="8712968" cy="1296144"/>
          </a:xfrm>
        </p:spPr>
        <p:txBody>
          <a:bodyPr/>
          <a:lstStyle/>
          <a:p>
            <a:pPr marL="18288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 </a:t>
            </a:r>
            <a:endParaRPr lang="ru-RU" sz="36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636168" y="367099"/>
            <a:ext cx="424847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r>
              <a:rPr kumimoji="0" lang="ru-RU" alt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Лист оценивания</a:t>
            </a:r>
            <a:endParaRPr kumimoji="0" lang="ru-RU" alt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1770003"/>
              </p:ext>
            </p:extLst>
          </p:nvPr>
        </p:nvGraphicFramePr>
        <p:xfrm>
          <a:off x="853970" y="1268760"/>
          <a:ext cx="7812868" cy="396709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700300"/>
                <a:gridCol w="1243639"/>
                <a:gridCol w="988609"/>
                <a:gridCol w="1440160"/>
                <a:gridCol w="1440160"/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625975" algn="ctr"/>
                        </a:tabLst>
                      </a:pP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Name: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625975" algn="ctr"/>
                        </a:tabLst>
                      </a:pP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Punkt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625975" algn="ctr"/>
                        </a:tabLst>
                        <a:defRPr/>
                      </a:pP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Note</a:t>
                      </a:r>
                      <a:endParaRPr lang="ru-RU" sz="3200" b="1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625975" algn="ctr"/>
                        </a:tabLst>
                        <a:defRPr/>
                      </a:pP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Punkt</a:t>
                      </a:r>
                      <a:endParaRPr lang="ru-RU" sz="32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147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625975" algn="ctr"/>
                        </a:tabLst>
                      </a:pP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Note</a:t>
                      </a:r>
                      <a:endParaRPr lang="ru-RU" sz="3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15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de-DE" sz="3200" dirty="0" smtClean="0">
                          <a:effectLst/>
                          <a:latin typeface="Times New Roman"/>
                          <a:ea typeface="Times New Roman"/>
                        </a:rPr>
                        <a:t>Aufgabe</a:t>
                      </a:r>
                      <a:r>
                        <a:rPr lang="de-DE" sz="3200" baseline="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r>
                        <a:rPr lang="ru-RU" sz="320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 –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3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 –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15</a:t>
                      </a:r>
                      <a:endParaRPr lang="ru-RU" sz="2400" baseline="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«2»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«4»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4 – 6 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 – 33   </a:t>
                      </a:r>
                      <a:endParaRPr lang="ru-RU" sz="24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6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de-DE" sz="3200" dirty="0">
                          <a:effectLst/>
                          <a:latin typeface="Times New Roman"/>
                          <a:ea typeface="Times New Roman"/>
                        </a:rPr>
                        <a:t>Aufgabe </a:t>
                      </a: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ru-RU" sz="320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 –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baseline="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r>
                        <a:rPr lang="de-DE" sz="2400" baseline="0" dirty="0" smtClean="0">
                          <a:effectLst/>
                          <a:latin typeface="Times New Roman"/>
                          <a:ea typeface="Times New Roman"/>
                        </a:rPr>
                        <a:t> – </a:t>
                      </a:r>
                      <a:r>
                        <a:rPr lang="ru-RU" sz="2400" baseline="0" dirty="0" smtClean="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r>
                        <a:rPr lang="de-DE" sz="2400" baseline="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«2»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«4»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ru-RU" sz="2400" baseline="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de-DE" sz="2400" baseline="0" dirty="0" smtClean="0">
                          <a:effectLst/>
                          <a:latin typeface="Times New Roman"/>
                          <a:ea typeface="Times New Roman"/>
                        </a:rPr>
                        <a:t> – </a:t>
                      </a:r>
                      <a:r>
                        <a:rPr lang="ru-RU" sz="2400" baseline="0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de-DE" sz="2400" baseline="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7 – 8 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6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de-DE" sz="3200" dirty="0">
                          <a:effectLst/>
                          <a:latin typeface="Times New Roman"/>
                          <a:ea typeface="Times New Roman"/>
                        </a:rPr>
                        <a:t>Aufgabe 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3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 –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 –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   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«2»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«4»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2 – 3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   6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6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de-DE" sz="3200" dirty="0" smtClean="0">
                          <a:effectLst/>
                          <a:latin typeface="Times New Roman"/>
                          <a:ea typeface="Times New Roman"/>
                        </a:rPr>
                        <a:t>Aufgabe 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24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6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3200" dirty="0">
                          <a:effectLst/>
                          <a:latin typeface="Times New Roman"/>
                          <a:ea typeface="Times New Roman"/>
                        </a:rPr>
                        <a:t>Общая </a:t>
                      </a:r>
                      <a:r>
                        <a:rPr lang="ru-RU" sz="3200" dirty="0" smtClean="0">
                          <a:effectLst/>
                          <a:latin typeface="Times New Roman"/>
                          <a:ea typeface="Times New Roman"/>
                        </a:rPr>
                        <a:t>оценка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192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764704"/>
            <a:ext cx="8712968" cy="1296144"/>
          </a:xfrm>
        </p:spPr>
        <p:txBody>
          <a:bodyPr/>
          <a:lstStyle/>
          <a:p>
            <a:pPr marL="18288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 </a:t>
            </a:r>
            <a:endParaRPr lang="ru-RU" sz="36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" name="Group 1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515192"/>
              </p:ext>
            </p:extLst>
          </p:nvPr>
        </p:nvGraphicFramePr>
        <p:xfrm>
          <a:off x="251520" y="549533"/>
          <a:ext cx="8640960" cy="5830570"/>
        </p:xfrm>
        <a:graphic>
          <a:graphicData uri="http://schemas.openxmlformats.org/drawingml/2006/table">
            <a:tbl>
              <a:tblPr/>
              <a:tblGrid>
                <a:gridCol w="3547668"/>
                <a:gridCol w="5093292"/>
              </a:tblGrid>
              <a:tr h="2871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Die Menschen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laufen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20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Ein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Mädchen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hört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Musik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48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Ein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junger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Mann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essen Eis und trinken Coca-Cola.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17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Zwei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Jungen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sieht eine Katze und bellt.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2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Ein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Junge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trägt eine Schultasche oder eine Einkaufstasche.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7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Die Menschen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gehen mit dem Hund spazieren.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 Der Hund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liest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14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 Das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kleine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Mädchen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 gehen zu Fuss.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42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9. Der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Junge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9.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fӓhrt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Rad. 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91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 Die Dame und zwei Herren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ruft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ihren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Hund.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11. Die Frau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11. macht die Strasse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sauber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657123" y="87868"/>
            <a:ext cx="2194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Üb.4, S.79 – 80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3238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764704"/>
            <a:ext cx="8712968" cy="1296144"/>
          </a:xfrm>
        </p:spPr>
        <p:txBody>
          <a:bodyPr/>
          <a:lstStyle/>
          <a:p>
            <a:pPr marL="18288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 </a:t>
            </a:r>
            <a:endParaRPr lang="ru-RU" sz="36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" name="Group 1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6171659"/>
              </p:ext>
            </p:extLst>
          </p:nvPr>
        </p:nvGraphicFramePr>
        <p:xfrm>
          <a:off x="251520" y="549533"/>
          <a:ext cx="8640960" cy="5830570"/>
        </p:xfrm>
        <a:graphic>
          <a:graphicData uri="http://schemas.openxmlformats.org/drawingml/2006/table">
            <a:tbl>
              <a:tblPr/>
              <a:tblGrid>
                <a:gridCol w="3528392"/>
                <a:gridCol w="5112568"/>
              </a:tblGrid>
              <a:tr h="2871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Die Menschen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 gehen zu Fuss.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202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Ein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Mädchen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liest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48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Ein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junger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Mann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hört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Musik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17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Zwei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Jungen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laufen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6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Ein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Junge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9.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fӓhrt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Rad. 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7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Die Menschen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24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 essen Eis und trinken Coca-Cola.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 Der Hund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sieht eine Katze und bellt.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14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 Das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kleine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Mädchen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ruft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ihren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Hund.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42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9. Der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Junge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trägt eine Schultasche oder eine Einkaufstasche.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91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10. Die Dame und zwei Herren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 gehen mit dem Hund spazieren.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11. Die Frau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11. macht die Strasse </a:t>
                      </a:r>
                      <a:r>
                        <a:rPr kumimoji="0" lang="en-US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sauber</a:t>
                      </a:r>
                      <a:r>
                        <a:rPr kumimoji="0" 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657123" y="87868"/>
            <a:ext cx="21948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Üb.4, S.79 – 80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5862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764704"/>
            <a:ext cx="8712968" cy="1296144"/>
          </a:xfrm>
        </p:spPr>
        <p:txBody>
          <a:bodyPr/>
          <a:lstStyle/>
          <a:p>
            <a:pPr marL="18288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 </a:t>
            </a:r>
            <a:endParaRPr lang="ru-RU" sz="36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8001783"/>
              </p:ext>
            </p:extLst>
          </p:nvPr>
        </p:nvGraphicFramePr>
        <p:xfrm>
          <a:off x="853970" y="836712"/>
          <a:ext cx="7812868" cy="413778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700300"/>
                <a:gridCol w="1243639"/>
                <a:gridCol w="988609"/>
                <a:gridCol w="1440160"/>
                <a:gridCol w="1440160"/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625975" algn="ctr"/>
                        </a:tabLst>
                      </a:pP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Name: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625975" algn="ctr"/>
                        </a:tabLst>
                      </a:pP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Punkt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625975" algn="ctr"/>
                        </a:tabLst>
                        <a:defRPr/>
                      </a:pP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Note</a:t>
                      </a:r>
                      <a:endParaRPr lang="ru-RU" sz="3200" b="1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625975" algn="ctr"/>
                        </a:tabLst>
                        <a:defRPr/>
                      </a:pP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Punkt</a:t>
                      </a:r>
                      <a:endParaRPr lang="ru-RU" sz="32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147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625975" algn="ctr"/>
                        </a:tabLst>
                      </a:pP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Note</a:t>
                      </a:r>
                      <a:endParaRPr lang="ru-RU" sz="3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15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de-DE" sz="3200" dirty="0" smtClean="0">
                          <a:effectLst/>
                          <a:latin typeface="Times New Roman"/>
                          <a:ea typeface="Times New Roman"/>
                        </a:rPr>
                        <a:t>Aufgabe</a:t>
                      </a:r>
                      <a:r>
                        <a:rPr lang="de-DE" sz="3200" baseline="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r>
                        <a:rPr lang="ru-RU" sz="320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 –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3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 –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15</a:t>
                      </a:r>
                      <a:endParaRPr lang="ru-RU" sz="2400" baseline="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«2»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«4»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4 – 6 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 – 33   </a:t>
                      </a:r>
                      <a:endParaRPr lang="ru-RU" sz="24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6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de-DE" sz="3200" dirty="0">
                          <a:effectLst/>
                          <a:latin typeface="Times New Roman"/>
                          <a:ea typeface="Times New Roman"/>
                        </a:rPr>
                        <a:t>Aufgabe </a:t>
                      </a: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ru-RU" sz="320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 –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baseline="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r>
                        <a:rPr lang="de-DE" sz="2400" baseline="0" dirty="0" smtClean="0">
                          <a:effectLst/>
                          <a:latin typeface="Times New Roman"/>
                          <a:ea typeface="Times New Roman"/>
                        </a:rPr>
                        <a:t> – </a:t>
                      </a:r>
                      <a:r>
                        <a:rPr lang="ru-RU" sz="2400" baseline="0" dirty="0" smtClean="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r>
                        <a:rPr lang="de-DE" sz="2400" baseline="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«2»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«4»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ru-RU" sz="2400" baseline="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de-DE" sz="2400" baseline="0" dirty="0" smtClean="0">
                          <a:effectLst/>
                          <a:latin typeface="Times New Roman"/>
                          <a:ea typeface="Times New Roman"/>
                        </a:rPr>
                        <a:t> – </a:t>
                      </a:r>
                      <a:r>
                        <a:rPr lang="ru-RU" sz="2400" baseline="0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de-DE" sz="2400" baseline="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7 – 8 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6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de-DE" sz="3200" dirty="0">
                          <a:effectLst/>
                          <a:latin typeface="Times New Roman"/>
                          <a:ea typeface="Times New Roman"/>
                        </a:rPr>
                        <a:t>Aufgabe 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3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 –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 –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   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«2»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«4»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2 – 3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   6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6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de-DE" sz="3200" dirty="0" smtClean="0">
                          <a:effectLst/>
                          <a:latin typeface="Times New Roman"/>
                          <a:ea typeface="Times New Roman"/>
                        </a:rPr>
                        <a:t>Aufgabe 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0 – 3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baseline="0" dirty="0" smtClean="0">
                          <a:effectLst/>
                          <a:latin typeface="Times New Roman"/>
                          <a:ea typeface="Times New Roman"/>
                        </a:rPr>
                        <a:t>7 – 9 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«2»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«4»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4 – 6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10 - 11 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6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3200" dirty="0">
                          <a:effectLst/>
                          <a:latin typeface="Times New Roman"/>
                          <a:ea typeface="Times New Roman"/>
                        </a:rPr>
                        <a:t>Общая </a:t>
                      </a:r>
                      <a:r>
                        <a:rPr lang="ru-RU" sz="3200" dirty="0" smtClean="0">
                          <a:effectLst/>
                          <a:latin typeface="Times New Roman"/>
                          <a:ea typeface="Times New Roman"/>
                        </a:rPr>
                        <a:t>оценка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636168" y="32127"/>
            <a:ext cx="424847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r>
              <a:rPr kumimoji="0" lang="ru-RU" alt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Лист оценивания</a:t>
            </a:r>
            <a:endParaRPr kumimoji="0" lang="ru-RU" alt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8662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836712"/>
            <a:ext cx="7920880" cy="3528392"/>
          </a:xfrm>
        </p:spPr>
        <p:txBody>
          <a:bodyPr/>
          <a:lstStyle/>
          <a:p>
            <a:pPr marL="109728" lvl="0" indent="0">
              <a:spcBef>
                <a:spcPts val="300"/>
              </a:spcBef>
              <a:buNone/>
            </a:pPr>
            <a:r>
              <a:rPr lang="ru-RU" sz="4400" dirty="0" smtClean="0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        </a:t>
            </a:r>
            <a:r>
              <a:rPr lang="en-US" sz="4400" dirty="0" smtClean="0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Die </a:t>
            </a:r>
            <a:r>
              <a:rPr lang="en-US" sz="4400" dirty="0" err="1" smtClean="0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Straßen</a:t>
            </a:r>
            <a:r>
              <a:rPr lang="ru-RU" sz="440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440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en-US" sz="4400" b="0" dirty="0" smtClean="0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Stile </a:t>
            </a:r>
            <a:r>
              <a:rPr lang="en-US" sz="4400" b="0" dirty="0" err="1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Gassen</a:t>
            </a:r>
            <a:r>
              <a:rPr lang="en-US" sz="4400" b="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lang="en-US" sz="4400" b="0" dirty="0" err="1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laute</a:t>
            </a:r>
            <a:r>
              <a:rPr lang="en-US" sz="4400" b="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Strassen:</a:t>
            </a:r>
            <a:br>
              <a:rPr lang="en-US" sz="4400" b="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en-US" sz="4400" b="0" dirty="0" err="1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Fahren</a:t>
            </a:r>
            <a:r>
              <a:rPr lang="en-US" sz="4400" b="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Autos </a:t>
            </a:r>
            <a:r>
              <a:rPr lang="en-US" sz="4400" b="0" dirty="0" err="1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hin</a:t>
            </a:r>
            <a:r>
              <a:rPr lang="en-US" sz="4400" b="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und her,</a:t>
            </a:r>
            <a:br>
              <a:rPr lang="en-US" sz="4400" b="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en-US" sz="4400" b="0" dirty="0" err="1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Strassenbahnen</a:t>
            </a:r>
            <a:r>
              <a:rPr lang="en-US" sz="4400" b="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und auch </a:t>
            </a:r>
            <a:r>
              <a:rPr lang="en-US" sz="4400" b="0" dirty="0" err="1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Busse</a:t>
            </a:r>
            <a:r>
              <a:rPr lang="en-US" sz="4400" b="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  <a:br>
              <a:rPr lang="en-US" sz="4400" b="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4400" b="0" dirty="0" err="1" smtClean="0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Seht</a:t>
            </a:r>
            <a:r>
              <a:rPr lang="de-DE" sz="4400" b="0" dirty="0" smtClean="0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ru-RU" sz="4400" b="0" dirty="0" smtClean="0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de-DE" sz="4400" b="0" dirty="0" smtClean="0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</a:t>
            </a:r>
            <a:r>
              <a:rPr lang="ru-RU" sz="4400" b="0" dirty="0" err="1" smtClean="0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ie</a:t>
            </a:r>
            <a:r>
              <a:rPr lang="ru-RU" sz="4400" b="0" dirty="0" smtClean="0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4400" b="0" dirty="0" err="1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stark</a:t>
            </a:r>
            <a:r>
              <a:rPr lang="ru-RU" sz="4400" b="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ist </a:t>
            </a:r>
            <a:r>
              <a:rPr lang="ru-RU" sz="4400" b="0" dirty="0" err="1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der</a:t>
            </a:r>
            <a:r>
              <a:rPr lang="ru-RU" sz="4400" b="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4400" b="0" dirty="0" err="1" smtClean="0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Verkehr</a:t>
            </a:r>
            <a:r>
              <a:rPr lang="ru-RU" sz="4400" b="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!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01_-_Lektion_1._Lernst_du_was,_so_weibt_du_was_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788024" y="51571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786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184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764704"/>
            <a:ext cx="8712968" cy="1296144"/>
          </a:xfrm>
        </p:spPr>
        <p:txBody>
          <a:bodyPr/>
          <a:lstStyle/>
          <a:p>
            <a:pPr marL="18288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 </a:t>
            </a:r>
            <a:endParaRPr lang="ru-RU" sz="36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11560" y="1124744"/>
            <a:ext cx="842392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699792" y="302613"/>
            <a:ext cx="487409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Findet im Text deutsche Sätze!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124744"/>
            <a:ext cx="849694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Здесь всегда много пешеходов</a:t>
            </a:r>
            <a:r>
              <a:rPr lang="de-DE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de-DE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de-DE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Некоторые идут за покупками</a:t>
            </a:r>
            <a:r>
              <a:rPr lang="de-DE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некоторые идут гулять</a:t>
            </a:r>
            <a:r>
              <a:rPr lang="de-DE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de-DE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de-DE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Девочка читает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рекламу</a:t>
            </a:r>
            <a:r>
              <a:rPr lang="de-DE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de-DE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de-DE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de-DE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Слева маленькое кафе</a:t>
            </a:r>
            <a:r>
              <a:rPr lang="de-DE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de-DE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de-DE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слушает музыку</a:t>
            </a:r>
            <a:r>
              <a:rPr lang="de-DE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de-DE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de-DE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 видит кошку и лает</a:t>
            </a:r>
            <a:r>
              <a:rPr lang="de-DE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597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764704"/>
            <a:ext cx="8712968" cy="1296144"/>
          </a:xfrm>
        </p:spPr>
        <p:txBody>
          <a:bodyPr/>
          <a:lstStyle/>
          <a:p>
            <a:pPr marL="18288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 </a:t>
            </a:r>
            <a:endParaRPr lang="ru-RU" sz="36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021379"/>
              </p:ext>
            </p:extLst>
          </p:nvPr>
        </p:nvGraphicFramePr>
        <p:xfrm>
          <a:off x="853970" y="836712"/>
          <a:ext cx="7812868" cy="494974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700300"/>
                <a:gridCol w="1243639"/>
                <a:gridCol w="988609"/>
                <a:gridCol w="1440160"/>
                <a:gridCol w="1440160"/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625975" algn="ctr"/>
                        </a:tabLst>
                      </a:pP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Name: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625975" algn="ctr"/>
                        </a:tabLst>
                      </a:pP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Punkt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625975" algn="ctr"/>
                        </a:tabLst>
                        <a:defRPr/>
                      </a:pP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Note</a:t>
                      </a:r>
                      <a:endParaRPr lang="ru-RU" sz="3200" b="1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625975" algn="ctr"/>
                        </a:tabLst>
                        <a:defRPr/>
                      </a:pP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Punkt</a:t>
                      </a:r>
                      <a:endParaRPr lang="ru-RU" sz="32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147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625975" algn="ctr"/>
                        </a:tabLst>
                      </a:pP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Note</a:t>
                      </a:r>
                      <a:endParaRPr lang="ru-RU" sz="3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15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de-DE" sz="3200" dirty="0" smtClean="0">
                          <a:effectLst/>
                          <a:latin typeface="Times New Roman"/>
                          <a:ea typeface="Times New Roman"/>
                        </a:rPr>
                        <a:t>Aufgabe</a:t>
                      </a:r>
                      <a:r>
                        <a:rPr lang="de-DE" sz="3200" baseline="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r>
                        <a:rPr lang="ru-RU" sz="320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 –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3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 –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15</a:t>
                      </a:r>
                      <a:endParaRPr lang="ru-RU" sz="2400" baseline="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«2»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«4»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4 – 6 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 – 33   </a:t>
                      </a:r>
                      <a:endParaRPr lang="ru-RU" sz="24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6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de-DE" sz="3200" dirty="0">
                          <a:effectLst/>
                          <a:latin typeface="Times New Roman"/>
                          <a:ea typeface="Times New Roman"/>
                        </a:rPr>
                        <a:t>Aufgabe </a:t>
                      </a: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ru-RU" sz="320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 –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baseline="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r>
                        <a:rPr lang="de-DE" sz="2400" baseline="0" dirty="0" smtClean="0">
                          <a:effectLst/>
                          <a:latin typeface="Times New Roman"/>
                          <a:ea typeface="Times New Roman"/>
                        </a:rPr>
                        <a:t> – </a:t>
                      </a:r>
                      <a:r>
                        <a:rPr lang="ru-RU" sz="2400" baseline="0" dirty="0" smtClean="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r>
                        <a:rPr lang="de-DE" sz="2400" baseline="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«2»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«4»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ru-RU" sz="2400" baseline="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de-DE" sz="2400" baseline="0" dirty="0" smtClean="0">
                          <a:effectLst/>
                          <a:latin typeface="Times New Roman"/>
                          <a:ea typeface="Times New Roman"/>
                        </a:rPr>
                        <a:t> – </a:t>
                      </a:r>
                      <a:r>
                        <a:rPr lang="ru-RU" sz="2400" baseline="0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de-DE" sz="2400" baseline="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7 – 8 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6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de-DE" sz="3200" dirty="0">
                          <a:effectLst/>
                          <a:latin typeface="Times New Roman"/>
                          <a:ea typeface="Times New Roman"/>
                        </a:rPr>
                        <a:t>Aufgabe 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3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 –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 –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   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«2»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«4»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2 – 3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   6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6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de-DE" sz="3200" dirty="0" smtClean="0">
                          <a:effectLst/>
                          <a:latin typeface="Times New Roman"/>
                          <a:ea typeface="Times New Roman"/>
                        </a:rPr>
                        <a:t>Aufgabe 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0 – 3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baseline="0" dirty="0" smtClean="0">
                          <a:effectLst/>
                          <a:latin typeface="Times New Roman"/>
                          <a:ea typeface="Times New Roman"/>
                        </a:rPr>
                        <a:t>7 – 9 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«2»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«4»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4 – 6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10 - 11 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42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de-DE" sz="3200" dirty="0" smtClean="0">
                          <a:effectLst/>
                          <a:latin typeface="Times New Roman"/>
                          <a:ea typeface="Times New Roman"/>
                        </a:rPr>
                        <a:t>Aufgabe 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0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2 – 3 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«2»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«4»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1 – 2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4 – 6 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«3»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«5»</a:t>
                      </a: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1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ru-RU" sz="3200" dirty="0" smtClean="0">
                          <a:effectLst/>
                          <a:latin typeface="Times New Roman"/>
                          <a:ea typeface="Times New Roman"/>
                        </a:rPr>
                        <a:t>Общая оценка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636168" y="32127"/>
            <a:ext cx="424847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r>
              <a:rPr kumimoji="0" lang="ru-RU" alt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Лист оценивания</a:t>
            </a:r>
            <a:endParaRPr kumimoji="0" lang="ru-RU" alt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464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764704"/>
            <a:ext cx="8712968" cy="1296144"/>
          </a:xfrm>
        </p:spPr>
        <p:txBody>
          <a:bodyPr/>
          <a:lstStyle/>
          <a:p>
            <a:pPr marL="18288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 </a:t>
            </a:r>
            <a:endParaRPr lang="ru-RU" sz="36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48188" y="520987"/>
            <a:ext cx="71287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Beantwortet </a:t>
            </a:r>
            <a:r>
              <a:rPr lang="de-DE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die Fragen nach dem </a:t>
            </a:r>
            <a:r>
              <a:rPr lang="de-DE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Text!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6100" y="1340768"/>
            <a:ext cx="871296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Wer </a:t>
            </a:r>
            <a:r>
              <a:rPr lang="de-DE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hört Musik?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Wieviel </a:t>
            </a:r>
            <a:r>
              <a:rPr lang="de-DE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Jungen laufen?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Was </a:t>
            </a:r>
            <a:r>
              <a:rPr lang="de-DE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machen andere Menschen?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Was </a:t>
            </a:r>
            <a:r>
              <a:rPr lang="de-DE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macht das kleine Mädchen?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58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764704"/>
            <a:ext cx="8712968" cy="1296144"/>
          </a:xfrm>
        </p:spPr>
        <p:txBody>
          <a:bodyPr/>
          <a:lstStyle/>
          <a:p>
            <a:pPr marL="18288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 </a:t>
            </a:r>
            <a:endParaRPr lang="ru-RU" sz="36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3789172"/>
              </p:ext>
            </p:extLst>
          </p:nvPr>
        </p:nvGraphicFramePr>
        <p:xfrm>
          <a:off x="853970" y="836712"/>
          <a:ext cx="7812868" cy="543013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700300"/>
                <a:gridCol w="1243639"/>
                <a:gridCol w="988609"/>
                <a:gridCol w="1440160"/>
                <a:gridCol w="1440160"/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625975" algn="ctr"/>
                        </a:tabLst>
                      </a:pP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Name: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625975" algn="ctr"/>
                        </a:tabLst>
                      </a:pP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Punkt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625975" algn="ctr"/>
                        </a:tabLst>
                        <a:defRPr/>
                      </a:pP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Note</a:t>
                      </a:r>
                      <a:endParaRPr lang="ru-RU" sz="3200" b="1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625975" algn="ctr"/>
                        </a:tabLst>
                        <a:defRPr/>
                      </a:pP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Punkt</a:t>
                      </a:r>
                      <a:endParaRPr lang="ru-RU" sz="32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147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625975" algn="ctr"/>
                        </a:tabLst>
                      </a:pP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Note</a:t>
                      </a:r>
                      <a:endParaRPr lang="ru-RU" sz="3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15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de-DE" sz="3200" dirty="0" smtClean="0">
                          <a:effectLst/>
                          <a:latin typeface="Times New Roman"/>
                          <a:ea typeface="Times New Roman"/>
                        </a:rPr>
                        <a:t>Aufgabe</a:t>
                      </a:r>
                      <a:r>
                        <a:rPr lang="de-DE" sz="3200" baseline="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r>
                        <a:rPr lang="ru-RU" sz="320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 –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3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 –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15</a:t>
                      </a:r>
                      <a:endParaRPr lang="ru-RU" sz="2400" baseline="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«2»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«4»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4 – 6 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 – 33   </a:t>
                      </a:r>
                      <a:endParaRPr lang="ru-RU" sz="24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6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de-DE" sz="3200" dirty="0">
                          <a:effectLst/>
                          <a:latin typeface="Times New Roman"/>
                          <a:ea typeface="Times New Roman"/>
                        </a:rPr>
                        <a:t>Aufgabe </a:t>
                      </a: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ru-RU" sz="320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 –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baseline="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r>
                        <a:rPr lang="de-DE" sz="2400" baseline="0" dirty="0" smtClean="0">
                          <a:effectLst/>
                          <a:latin typeface="Times New Roman"/>
                          <a:ea typeface="Times New Roman"/>
                        </a:rPr>
                        <a:t> – </a:t>
                      </a:r>
                      <a:r>
                        <a:rPr lang="ru-RU" sz="2400" baseline="0" dirty="0" smtClean="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r>
                        <a:rPr lang="de-DE" sz="2400" baseline="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«2»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«4»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ru-RU" sz="2400" baseline="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de-DE" sz="2400" baseline="0" dirty="0" smtClean="0">
                          <a:effectLst/>
                          <a:latin typeface="Times New Roman"/>
                          <a:ea typeface="Times New Roman"/>
                        </a:rPr>
                        <a:t> – </a:t>
                      </a:r>
                      <a:r>
                        <a:rPr lang="ru-RU" sz="2400" baseline="0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de-DE" sz="2400" baseline="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7 – 8 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6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de-DE" sz="3200" dirty="0">
                          <a:effectLst/>
                          <a:latin typeface="Times New Roman"/>
                          <a:ea typeface="Times New Roman"/>
                        </a:rPr>
                        <a:t>Aufgabe 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3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 –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 –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   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«2»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«4»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2 – 3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   6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6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de-DE" sz="3200" dirty="0" smtClean="0">
                          <a:effectLst/>
                          <a:latin typeface="Times New Roman"/>
                          <a:ea typeface="Times New Roman"/>
                        </a:rPr>
                        <a:t>Aufgabe 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0 – 3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baseline="0" dirty="0" smtClean="0">
                          <a:effectLst/>
                          <a:latin typeface="Times New Roman"/>
                          <a:ea typeface="Times New Roman"/>
                        </a:rPr>
                        <a:t>7 – 9 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«2»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«4»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4 – 6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10 - 11 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42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de-DE" sz="3200" dirty="0" smtClean="0">
                          <a:effectLst/>
                          <a:latin typeface="Times New Roman"/>
                          <a:ea typeface="Times New Roman"/>
                        </a:rPr>
                        <a:t>Aufgabe 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0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2 – 3 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«2»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«4»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1 – 2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4 – 6 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«3»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«5»</a:t>
                      </a: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83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de-DE" sz="3200" dirty="0" smtClean="0">
                          <a:effectLst/>
                          <a:latin typeface="Times New Roman"/>
                          <a:ea typeface="Times New Roman"/>
                        </a:rPr>
                        <a:t>Aufgabe </a:t>
                      </a: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endParaRPr lang="ru-RU" sz="3200" b="1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«2»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1 – 2 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«5»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83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ru-RU" sz="3200" dirty="0" smtClean="0">
                          <a:effectLst/>
                          <a:latin typeface="Times New Roman"/>
                          <a:ea typeface="Times New Roman"/>
                        </a:rPr>
                        <a:t>Общая оценка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636168" y="32127"/>
            <a:ext cx="424847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r>
              <a:rPr kumimoji="0" lang="ru-RU" alt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Лист оценивания</a:t>
            </a:r>
            <a:endParaRPr kumimoji="0" lang="ru-RU" alt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8193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764704"/>
            <a:ext cx="8712968" cy="1296144"/>
          </a:xfrm>
        </p:spPr>
        <p:txBody>
          <a:bodyPr/>
          <a:lstStyle/>
          <a:p>
            <a:pPr marL="18288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 </a:t>
            </a:r>
            <a:endParaRPr lang="ru-RU" sz="36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" name="Picture 2" descr="http://doc4web.ru/uploads/files/93/94325/hello_html_m15ba9c7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9" y="-3339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316416" y="6453336"/>
            <a:ext cx="360040" cy="21602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0100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07788" y="548680"/>
            <a:ext cx="3024336" cy="576064"/>
          </a:xfrm>
        </p:spPr>
        <p:txBody>
          <a:bodyPr/>
          <a:lstStyle/>
          <a:p>
            <a:pPr marL="18288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3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323612" y="1412776"/>
            <a:ext cx="61926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Понравился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 вам урок? 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А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всё ли мы сделали по плану?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Достигли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 мы свои цели? 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Какие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были трудности? </a:t>
            </a: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Над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чем ещё надо поработать?</a:t>
            </a:r>
          </a:p>
        </p:txBody>
      </p:sp>
    </p:spTree>
    <p:extLst>
      <p:ext uri="{BB962C8B-B14F-4D97-AF65-F5344CB8AC3E}">
        <p14:creationId xmlns:p14="http://schemas.microsoft.com/office/powerpoint/2010/main" val="837867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764704"/>
            <a:ext cx="8712968" cy="1296144"/>
          </a:xfrm>
        </p:spPr>
        <p:txBody>
          <a:bodyPr/>
          <a:lstStyle/>
          <a:p>
            <a:pPr marL="18288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 </a:t>
            </a:r>
            <a:endParaRPr lang="ru-RU" sz="36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6338697"/>
              </p:ext>
            </p:extLst>
          </p:nvPr>
        </p:nvGraphicFramePr>
        <p:xfrm>
          <a:off x="853970" y="836712"/>
          <a:ext cx="7812868" cy="560082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700300"/>
                <a:gridCol w="1243639"/>
                <a:gridCol w="988609"/>
                <a:gridCol w="1440160"/>
                <a:gridCol w="1440160"/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625975" algn="ctr"/>
                        </a:tabLst>
                      </a:pP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Name: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625975" algn="ctr"/>
                        </a:tabLst>
                      </a:pP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Punkt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625975" algn="ctr"/>
                        </a:tabLst>
                        <a:defRPr/>
                      </a:pP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Note</a:t>
                      </a:r>
                      <a:endParaRPr lang="ru-RU" sz="3200" b="1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625975" algn="ctr"/>
                        </a:tabLst>
                        <a:defRPr/>
                      </a:pP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Punkt</a:t>
                      </a:r>
                      <a:endParaRPr lang="ru-RU" sz="32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147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625975" algn="ctr"/>
                        </a:tabLst>
                      </a:pP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Note</a:t>
                      </a:r>
                      <a:endParaRPr lang="ru-RU" sz="3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15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de-DE" sz="3200" dirty="0" smtClean="0">
                          <a:effectLst/>
                          <a:latin typeface="Times New Roman"/>
                          <a:ea typeface="Times New Roman"/>
                        </a:rPr>
                        <a:t>Aufgabe</a:t>
                      </a:r>
                      <a:r>
                        <a:rPr lang="de-DE" sz="3200" baseline="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r>
                        <a:rPr lang="ru-RU" sz="320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 –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3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 –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15</a:t>
                      </a:r>
                      <a:endParaRPr lang="ru-RU" sz="2400" baseline="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«2»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«4»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4 – 6 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 – 33   </a:t>
                      </a:r>
                      <a:endParaRPr lang="ru-RU" sz="24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6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de-DE" sz="3200" dirty="0">
                          <a:effectLst/>
                          <a:latin typeface="Times New Roman"/>
                          <a:ea typeface="Times New Roman"/>
                        </a:rPr>
                        <a:t>Aufgabe </a:t>
                      </a: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ru-RU" sz="320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 –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baseline="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r>
                        <a:rPr lang="de-DE" sz="2400" baseline="0" dirty="0" smtClean="0">
                          <a:effectLst/>
                          <a:latin typeface="Times New Roman"/>
                          <a:ea typeface="Times New Roman"/>
                        </a:rPr>
                        <a:t> – </a:t>
                      </a:r>
                      <a:r>
                        <a:rPr lang="ru-RU" sz="2400" baseline="0" dirty="0" smtClean="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r>
                        <a:rPr lang="de-DE" sz="2400" baseline="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«2»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«4»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ru-RU" sz="2400" baseline="0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de-DE" sz="2400" baseline="0" dirty="0" smtClean="0">
                          <a:effectLst/>
                          <a:latin typeface="Times New Roman"/>
                          <a:ea typeface="Times New Roman"/>
                        </a:rPr>
                        <a:t> – </a:t>
                      </a:r>
                      <a:r>
                        <a:rPr lang="ru-RU" sz="2400" baseline="0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de-DE" sz="2400" baseline="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7 – 8 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6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de-DE" sz="3200" dirty="0">
                          <a:effectLst/>
                          <a:latin typeface="Times New Roman"/>
                          <a:ea typeface="Times New Roman"/>
                        </a:rPr>
                        <a:t>Aufgabe 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3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 –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 –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   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«2»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«4»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2 – 3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   6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6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de-DE" sz="3200" dirty="0" smtClean="0">
                          <a:effectLst/>
                          <a:latin typeface="Times New Roman"/>
                          <a:ea typeface="Times New Roman"/>
                        </a:rPr>
                        <a:t>Aufgabe 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0 – 3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baseline="0" dirty="0" smtClean="0">
                          <a:effectLst/>
                          <a:latin typeface="Times New Roman"/>
                          <a:ea typeface="Times New Roman"/>
                        </a:rPr>
                        <a:t>7 – 9 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«2»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«4»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4 – 6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10 - 11 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42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de-DE" sz="3200" dirty="0" smtClean="0">
                          <a:effectLst/>
                          <a:latin typeface="Times New Roman"/>
                          <a:ea typeface="Times New Roman"/>
                        </a:rPr>
                        <a:t>Aufgabe 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0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2 – 3 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«2»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«4»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1 – 2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4 – 6 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«3»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«5»</a:t>
                      </a: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83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de-DE" sz="3200" dirty="0" smtClean="0">
                          <a:effectLst/>
                          <a:latin typeface="Times New Roman"/>
                          <a:ea typeface="Times New Roman"/>
                        </a:rPr>
                        <a:t>Aufgabe </a:t>
                      </a: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endParaRPr lang="ru-RU" sz="3200" b="1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«2»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1 – 2 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«5»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83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ru-RU" sz="3200" dirty="0" smtClean="0">
                          <a:effectLst/>
                          <a:latin typeface="Times New Roman"/>
                          <a:ea typeface="Times New Roman"/>
                        </a:rPr>
                        <a:t>Общая оценка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12 – 15</a:t>
                      </a:r>
                      <a:r>
                        <a:rPr lang="ru-RU" sz="2400" baseline="0" dirty="0" smtClean="0">
                          <a:effectLst/>
                          <a:latin typeface="Times New Roman"/>
                          <a:ea typeface="Times New Roman"/>
                        </a:rPr>
                        <a:t> –  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«3»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                16 – 24 – 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«4»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                      25 – 30 – </a:t>
                      </a: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Times New Roman"/>
                        </a:rPr>
                        <a:t>«5»</a:t>
                      </a:r>
                      <a:endParaRPr lang="ru-RU" sz="2400" b="1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636168" y="32127"/>
            <a:ext cx="424847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r>
              <a:rPr kumimoji="0" lang="ru-RU" alt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Лист оценивания</a:t>
            </a:r>
            <a:endParaRPr kumimoji="0" lang="ru-RU" alt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181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764704"/>
            <a:ext cx="8712968" cy="1296144"/>
          </a:xfrm>
        </p:spPr>
        <p:txBody>
          <a:bodyPr/>
          <a:lstStyle/>
          <a:p>
            <a:pPr marL="18288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 </a:t>
            </a:r>
            <a:endParaRPr lang="ru-RU" sz="36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22857" y="1412776"/>
            <a:ext cx="80648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de-DE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Hausaufgabe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Составить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на тему «Улицы моего города» в свободной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форме.</a:t>
            </a:r>
          </a:p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Р/т: </a:t>
            </a:r>
            <a:r>
              <a:rPr lang="de-DE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S.43 – 46 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662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764704"/>
            <a:ext cx="5637010" cy="4680520"/>
          </a:xfrm>
        </p:spPr>
        <p:txBody>
          <a:bodyPr>
            <a:normAutofit fontScale="92500" lnSpcReduction="10000"/>
          </a:bodyPr>
          <a:lstStyle/>
          <a:p>
            <a:r>
              <a:rPr lang="de-D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de-DE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Die Straße 1</a:t>
            </a:r>
            <a:endParaRPr lang="de-DE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de-DE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Die Straße 2</a:t>
            </a:r>
            <a:endParaRPr lang="de-DE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de-DE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Die Straße 3</a:t>
            </a:r>
            <a:endParaRPr lang="de-DE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de-DE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Die Straße 4</a:t>
            </a:r>
            <a:endParaRPr lang="de-DE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de-DE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Die Straße 5</a:t>
            </a:r>
            <a:endParaRPr lang="de-DE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de-DE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Die Straße 6</a:t>
            </a:r>
            <a:endParaRPr lang="de-DE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7. </a:t>
            </a:r>
            <a:r>
              <a:rPr lang="de-DE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Die Straße 7</a:t>
            </a:r>
            <a:endParaRPr lang="de-DE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de-DE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Die Straße 8</a:t>
            </a:r>
            <a:endParaRPr lang="de-DE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9. </a:t>
            </a:r>
            <a:r>
              <a:rPr lang="de-DE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Die Straße 9</a:t>
            </a:r>
            <a:endParaRPr lang="de-DE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10. </a:t>
            </a:r>
            <a:r>
              <a:rPr lang="de-DE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Die Straße 10</a:t>
            </a:r>
            <a:endParaRPr lang="de-DE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11. Die Straße 11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de-D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Lehrbuch, S.77)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Рефлексия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59832" y="188640"/>
            <a:ext cx="3096343" cy="504056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Источники: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5789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764704"/>
            <a:ext cx="8712968" cy="4032448"/>
          </a:xfrm>
        </p:spPr>
        <p:txBody>
          <a:bodyPr/>
          <a:lstStyle/>
          <a:p>
            <a:pPr marL="18288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 Der Plan:</a:t>
            </a:r>
            <a:b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</a:b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1</a:t>
            </a:r>
            <a:r>
              <a:rPr lang="de-DE" sz="3600" dirty="0">
                <a:effectLst/>
                <a:latin typeface="Times New Roman"/>
                <a:ea typeface="Calibri"/>
                <a:cs typeface="Times New Roman"/>
              </a:rPr>
              <a:t>. Die Strassen der Stadt</a:t>
            </a: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.</a:t>
            </a:r>
            <a:r>
              <a:rPr lang="ru-RU" sz="36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3600" dirty="0">
                <a:effectLst/>
                <a:latin typeface="Calibri"/>
                <a:ea typeface="Calibri"/>
                <a:cs typeface="Times New Roman"/>
              </a:rPr>
            </a:br>
            <a:r>
              <a:rPr lang="de-DE" sz="3600" spc="-15" dirty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2. Der Verkehr und die Verkehrsmittel.</a:t>
            </a:r>
            <a:r>
              <a:rPr lang="ru-RU" sz="36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3600" dirty="0">
                <a:effectLst/>
                <a:latin typeface="Calibri"/>
                <a:ea typeface="Calibri"/>
                <a:cs typeface="Times New Roman"/>
              </a:rPr>
            </a:br>
            <a:r>
              <a:rPr lang="de-DE" sz="3600" spc="-15" dirty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3. Was machen die Menschen in der </a:t>
            </a:r>
            <a:r>
              <a:rPr lang="de-DE" sz="3600" spc="-15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    </a:t>
            </a:r>
            <a:br>
              <a:rPr lang="de-DE" sz="3600" spc="-15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</a:br>
            <a:r>
              <a:rPr lang="de-DE" sz="3600" spc="-15" dirty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de-DE" sz="3600" spc="-15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   Strasse</a:t>
            </a:r>
            <a:r>
              <a:rPr lang="de-DE" sz="3600" spc="-15" dirty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.</a:t>
            </a:r>
            <a:r>
              <a:rPr lang="ru-RU" sz="3600" dirty="0"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3600" dirty="0">
                <a:effectLst/>
                <a:latin typeface="Calibri"/>
                <a:ea typeface="Calibri"/>
                <a:cs typeface="Times New Roman"/>
              </a:rPr>
            </a:br>
            <a:r>
              <a:rPr lang="de-DE" sz="3600" spc="-15" dirty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4. Schluss und Meinung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104499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764704"/>
            <a:ext cx="8712968" cy="1296144"/>
          </a:xfrm>
        </p:spPr>
        <p:txBody>
          <a:bodyPr/>
          <a:lstStyle/>
          <a:p>
            <a:pPr marL="18288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 </a:t>
            </a:r>
            <a:endParaRPr lang="ru-RU" sz="36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5612525"/>
              </p:ext>
            </p:extLst>
          </p:nvPr>
        </p:nvGraphicFramePr>
        <p:xfrm>
          <a:off x="863588" y="1268760"/>
          <a:ext cx="7416823" cy="448665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4176463"/>
                <a:gridCol w="1944216"/>
                <a:gridCol w="1296144"/>
              </a:tblGrid>
              <a:tr h="4026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625975" algn="ctr"/>
                        </a:tabLst>
                      </a:pP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Name: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625975" algn="ctr"/>
                        </a:tabLst>
                      </a:pP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Punkt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1470"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625975" algn="ctr"/>
                        </a:tabLst>
                      </a:pP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Note</a:t>
                      </a:r>
                      <a:endParaRPr lang="ru-RU" sz="3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6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de-DE" sz="3200" dirty="0">
                          <a:effectLst/>
                          <a:latin typeface="Times New Roman"/>
                          <a:ea typeface="Times New Roman"/>
                        </a:rPr>
                        <a:t>Aufgabe  </a:t>
                      </a:r>
                      <a:r>
                        <a:rPr lang="de-DE" sz="3200" b="1" dirty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r>
                        <a:rPr lang="ru-RU" sz="320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6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de-DE" sz="3200" dirty="0">
                          <a:effectLst/>
                          <a:latin typeface="Times New Roman"/>
                          <a:ea typeface="Times New Roman"/>
                        </a:rPr>
                        <a:t>Aufgabe  </a:t>
                      </a:r>
                      <a:r>
                        <a:rPr lang="de-DE" sz="3200" b="1" dirty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ru-RU" sz="3200" dirty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6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de-DE" sz="3200" dirty="0">
                          <a:effectLst/>
                          <a:latin typeface="Times New Roman"/>
                          <a:ea typeface="Times New Roman"/>
                        </a:rPr>
                        <a:t>Aufgabe  </a:t>
                      </a:r>
                      <a:r>
                        <a:rPr lang="ru-RU" sz="3200" b="1" dirty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9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de-DE" sz="3200" dirty="0" smtClean="0">
                          <a:effectLst/>
                          <a:latin typeface="Times New Roman"/>
                          <a:ea typeface="Times New Roman"/>
                        </a:rPr>
                        <a:t>Aufgabe  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1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de-DE" sz="3200" dirty="0" smtClean="0">
                          <a:effectLst/>
                          <a:latin typeface="Times New Roman"/>
                          <a:ea typeface="Times New Roman"/>
                        </a:rPr>
                        <a:t>Aufgabe  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4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de-DE" sz="3200" dirty="0" smtClean="0">
                          <a:effectLst/>
                          <a:latin typeface="Times New Roman"/>
                          <a:ea typeface="Times New Roman"/>
                        </a:rPr>
                        <a:t>Aufgabe  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6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3200" dirty="0">
                          <a:effectLst/>
                          <a:latin typeface="Times New Roman"/>
                          <a:ea typeface="Times New Roman"/>
                        </a:rPr>
                        <a:t>Общая оценка за урок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627784" y="473387"/>
            <a:ext cx="4248472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r>
              <a:rPr kumimoji="0" lang="ru-RU" alt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Лист оценивания</a:t>
            </a:r>
            <a:endParaRPr kumimoji="0" lang="ru-RU" alt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5658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764704"/>
            <a:ext cx="3168352" cy="648072"/>
          </a:xfrm>
        </p:spPr>
        <p:txBody>
          <a:bodyPr/>
          <a:lstStyle/>
          <a:p>
            <a:pPr marL="18288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1. die </a:t>
            </a:r>
            <a:r>
              <a:rPr lang="de-DE" sz="3200" dirty="0">
                <a:effectLst/>
                <a:latin typeface="Times New Roman"/>
                <a:ea typeface="Calibri"/>
                <a:cs typeface="Times New Roman"/>
              </a:rPr>
              <a:t>Gasse (-n)</a:t>
            </a:r>
            <a:r>
              <a:rPr lang="de-DE" sz="3600" dirty="0">
                <a:effectLst/>
                <a:latin typeface="Times New Roman"/>
                <a:ea typeface="Calibri"/>
                <a:cs typeface="Times New Roman"/>
              </a:rPr>
              <a:t>                     </a:t>
            </a:r>
            <a:endParaRPr lang="ru-RU" sz="3600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835696" y="227081"/>
            <a:ext cx="5256584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lnSpc>
                <a:spcPct val="115000"/>
              </a:lnSpc>
              <a:buFont typeface="Georgia" pitchFamily="18" charset="0"/>
              <a:buNone/>
            </a:pPr>
            <a:r>
              <a:rPr lang="de-DE" sz="3600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Wiederholt die Wörter!</a:t>
            </a: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 </a:t>
            </a:r>
            <a:endParaRPr lang="ru-RU" sz="36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79512" y="1268760"/>
            <a:ext cx="3168352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None/>
            </a:pPr>
            <a:r>
              <a:rPr lang="de-DE" sz="3200" dirty="0">
                <a:effectLst/>
                <a:latin typeface="Times New Roman"/>
                <a:ea typeface="Calibri"/>
                <a:cs typeface="Times New Roman"/>
              </a:rPr>
              <a:t>2. zu Fuß gehen</a:t>
            </a:r>
            <a:r>
              <a:rPr lang="de-DE" sz="3600" dirty="0">
                <a:effectLst/>
                <a:latin typeface="Times New Roman"/>
                <a:ea typeface="Calibri"/>
                <a:cs typeface="Times New Roman"/>
              </a:rPr>
              <a:t>                     </a:t>
            </a:r>
            <a:endParaRPr lang="ru-RU" sz="36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79512" y="1772816"/>
            <a:ext cx="3960440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None/>
            </a:pP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3</a:t>
            </a:r>
            <a:r>
              <a:rPr lang="de-DE" sz="3200" dirty="0">
                <a:effectLst/>
                <a:latin typeface="Times New Roman"/>
                <a:ea typeface="Calibri"/>
                <a:cs typeface="Times New Roman"/>
              </a:rPr>
              <a:t>. der Fußgänger (=)</a:t>
            </a:r>
            <a:r>
              <a:rPr lang="de-DE" sz="3600" dirty="0">
                <a:effectLst/>
                <a:latin typeface="Times New Roman"/>
                <a:ea typeface="Calibri"/>
                <a:cs typeface="Times New Roman"/>
              </a:rPr>
              <a:t>                     </a:t>
            </a:r>
            <a:endParaRPr lang="ru-RU" sz="36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4970" y="2276872"/>
            <a:ext cx="4953094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None/>
            </a:pPr>
            <a:r>
              <a:rPr lang="de-DE" sz="3200" dirty="0">
                <a:effectLst/>
                <a:latin typeface="Times New Roman"/>
                <a:ea typeface="Calibri"/>
                <a:cs typeface="Times New Roman"/>
              </a:rPr>
              <a:t>4. die Fußgängerzone (-n)</a:t>
            </a:r>
            <a:r>
              <a:rPr lang="de-DE" sz="3600" dirty="0">
                <a:effectLst/>
                <a:latin typeface="Times New Roman"/>
                <a:ea typeface="Calibri"/>
                <a:cs typeface="Times New Roman"/>
              </a:rPr>
              <a:t>                    </a:t>
            </a:r>
            <a:endParaRPr lang="ru-RU" sz="3600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79512" y="2780928"/>
            <a:ext cx="3960440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None/>
            </a:pP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5</a:t>
            </a:r>
            <a:r>
              <a:rPr lang="de-DE" sz="3200" dirty="0">
                <a:effectLst/>
                <a:latin typeface="Times New Roman"/>
                <a:ea typeface="Calibri"/>
                <a:cs typeface="Times New Roman"/>
              </a:rPr>
              <a:t>. einkaufen (gehen)</a:t>
            </a: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</a:t>
            </a:r>
            <a:endParaRPr lang="ru-RU" sz="3600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94970" y="3257364"/>
            <a:ext cx="4269018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None/>
            </a:pPr>
            <a:r>
              <a:rPr lang="de-DE" sz="3200" dirty="0">
                <a:effectLst/>
                <a:latin typeface="Times New Roman"/>
                <a:ea typeface="Calibri"/>
                <a:cs typeface="Times New Roman"/>
              </a:rPr>
              <a:t>6. die </a:t>
            </a:r>
            <a:r>
              <a:rPr lang="de-DE" sz="3200" dirty="0" err="1">
                <a:effectLst/>
                <a:latin typeface="Times New Roman"/>
                <a:ea typeface="Calibri"/>
                <a:cs typeface="Times New Roman"/>
              </a:rPr>
              <a:t>Telef</a:t>
            </a:r>
            <a:r>
              <a:rPr lang="ru-RU" sz="3200" dirty="0">
                <a:effectLst/>
                <a:latin typeface="Times New Roman"/>
                <a:ea typeface="Calibri"/>
                <a:cs typeface="Times New Roman"/>
              </a:rPr>
              <a:t>о</a:t>
            </a:r>
            <a:r>
              <a:rPr lang="de-DE" sz="3200" dirty="0" err="1">
                <a:effectLst/>
                <a:latin typeface="Times New Roman"/>
                <a:ea typeface="Calibri"/>
                <a:cs typeface="Times New Roman"/>
              </a:rPr>
              <a:t>nzelle</a:t>
            </a:r>
            <a:r>
              <a:rPr lang="de-DE" sz="3200" dirty="0">
                <a:effectLst/>
                <a:latin typeface="Times New Roman"/>
                <a:ea typeface="Calibri"/>
                <a:cs typeface="Times New Roman"/>
              </a:rPr>
              <a:t> (-n)</a:t>
            </a: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</a:t>
            </a:r>
            <a:endParaRPr lang="ru-RU" sz="3600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79512" y="3789040"/>
            <a:ext cx="4269018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None/>
            </a:pP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7</a:t>
            </a:r>
            <a:r>
              <a:rPr lang="de-DE" sz="3200" dirty="0">
                <a:effectLst/>
                <a:latin typeface="Times New Roman"/>
                <a:ea typeface="Calibri"/>
                <a:cs typeface="Times New Roman"/>
              </a:rPr>
              <a:t>. die Litfaßsäule (-n)</a:t>
            </a: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</a:t>
            </a:r>
            <a:endParaRPr lang="ru-RU" sz="3600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24461" y="4293096"/>
            <a:ext cx="1539227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None/>
            </a:pPr>
            <a:r>
              <a:rPr lang="de-DE" sz="3200" dirty="0">
                <a:effectLst/>
                <a:latin typeface="Times New Roman"/>
                <a:ea typeface="Calibri"/>
                <a:cs typeface="Times New Roman"/>
              </a:rPr>
              <a:t>8. still</a:t>
            </a: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</a:t>
            </a:r>
            <a:endParaRPr lang="ru-RU" sz="3600" dirty="0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224461" y="4736918"/>
            <a:ext cx="1539227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None/>
            </a:pP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9</a:t>
            </a:r>
            <a:r>
              <a:rPr lang="de-DE" sz="3200" dirty="0">
                <a:effectLst/>
                <a:latin typeface="Times New Roman"/>
                <a:ea typeface="Calibri"/>
                <a:cs typeface="Times New Roman"/>
              </a:rPr>
              <a:t>. laut</a:t>
            </a: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</a:t>
            </a:r>
            <a:endParaRPr lang="ru-RU" sz="3600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24461" y="5205451"/>
            <a:ext cx="1935271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None/>
            </a:pP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10</a:t>
            </a:r>
            <a:r>
              <a:rPr lang="de-DE" sz="3200" dirty="0">
                <a:effectLst/>
                <a:latin typeface="Times New Roman"/>
                <a:ea typeface="Calibri"/>
                <a:cs typeface="Times New Roman"/>
              </a:rPr>
              <a:t>. lang</a:t>
            </a: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</a:t>
            </a:r>
            <a:endParaRPr lang="ru-RU" sz="3600" dirty="0"/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194970" y="5661248"/>
            <a:ext cx="1935271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None/>
            </a:pP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11</a:t>
            </a:r>
            <a:r>
              <a:rPr lang="de-DE" sz="3200" dirty="0">
                <a:effectLst/>
                <a:latin typeface="Times New Roman"/>
                <a:ea typeface="Calibri"/>
                <a:cs typeface="Times New Roman"/>
              </a:rPr>
              <a:t>. kurz</a:t>
            </a: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</a:t>
            </a:r>
            <a:endParaRPr lang="ru-RU" sz="3600" dirty="0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4864612" y="764704"/>
            <a:ext cx="3960439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Font typeface="Georgia" pitchFamily="18" charset="0"/>
              <a:buNone/>
            </a:pP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1. 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афишная тумба</a:t>
            </a:r>
            <a:endParaRPr lang="ru-RU" sz="3600" dirty="0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4897079" y="1268760"/>
            <a:ext cx="3960439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Font typeface="Georgia" pitchFamily="18" charset="0"/>
              <a:buNone/>
            </a:pP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2</a:t>
            </a: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. 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длинный</a:t>
            </a:r>
            <a:endParaRPr lang="ru-RU" sz="3600" dirty="0"/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4897079" y="1763605"/>
            <a:ext cx="3960439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Font typeface="Georgia" pitchFamily="18" charset="0"/>
              <a:buNone/>
            </a:pPr>
            <a:r>
              <a:rPr lang="ru-RU" sz="3200" dirty="0">
                <a:effectLst/>
                <a:latin typeface="Times New Roman"/>
                <a:ea typeface="Calibri"/>
                <a:cs typeface="Times New Roman"/>
              </a:rPr>
              <a:t>3</a:t>
            </a: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. 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переулок</a:t>
            </a:r>
            <a:endParaRPr lang="ru-RU" sz="3600" dirty="0"/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4887982" y="2293996"/>
            <a:ext cx="3960439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Font typeface="Georgia" pitchFamily="18" charset="0"/>
              <a:buNone/>
            </a:pPr>
            <a:r>
              <a:rPr lang="ru-RU" sz="3200" dirty="0">
                <a:effectLst/>
                <a:latin typeface="Times New Roman"/>
                <a:ea typeface="Calibri"/>
                <a:cs typeface="Times New Roman"/>
              </a:rPr>
              <a:t>4</a:t>
            </a: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. 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короткий</a:t>
            </a:r>
            <a:endParaRPr lang="ru-RU" sz="3600" dirty="0"/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4926632" y="2794395"/>
            <a:ext cx="3960439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Font typeface="Georgia" pitchFamily="18" charset="0"/>
              <a:buNone/>
            </a:pPr>
            <a:r>
              <a:rPr lang="ru-RU" sz="3200" dirty="0">
                <a:effectLst/>
                <a:latin typeface="Times New Roman"/>
                <a:ea typeface="Calibri"/>
                <a:cs typeface="Times New Roman"/>
              </a:rPr>
              <a:t>5</a:t>
            </a: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. 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тихий</a:t>
            </a:r>
            <a:endParaRPr lang="ru-RU" sz="3600" dirty="0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4897079" y="3257364"/>
            <a:ext cx="3960439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Font typeface="Georgia" pitchFamily="18" charset="0"/>
              <a:buNone/>
            </a:pPr>
            <a:r>
              <a:rPr lang="ru-RU" sz="3200" dirty="0">
                <a:effectLst/>
                <a:latin typeface="Times New Roman"/>
                <a:ea typeface="Calibri"/>
                <a:cs typeface="Times New Roman"/>
              </a:rPr>
              <a:t>6</a:t>
            </a: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. 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громкий</a:t>
            </a:r>
            <a:endParaRPr lang="ru-RU" sz="3600" dirty="0"/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4926631" y="3789040"/>
            <a:ext cx="3960439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Font typeface="Georgia" pitchFamily="18" charset="0"/>
              <a:buNone/>
            </a:pP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7</a:t>
            </a: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. 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пешеход</a:t>
            </a:r>
            <a:endParaRPr lang="ru-RU" sz="3600" dirty="0"/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4926632" y="4296664"/>
            <a:ext cx="4109864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Font typeface="Georgia" pitchFamily="18" charset="0"/>
              <a:buNone/>
            </a:pPr>
            <a:r>
              <a:rPr lang="ru-RU" sz="3200" spc="-300" dirty="0">
                <a:effectLst/>
                <a:latin typeface="Times New Roman"/>
                <a:ea typeface="Calibri"/>
                <a:cs typeface="Times New Roman"/>
              </a:rPr>
              <a:t>8</a:t>
            </a:r>
            <a:r>
              <a:rPr lang="de-DE" sz="3200" spc="-300" dirty="0" smtClean="0">
                <a:effectLst/>
                <a:latin typeface="Times New Roman"/>
                <a:ea typeface="Calibri"/>
                <a:cs typeface="Times New Roman"/>
              </a:rPr>
              <a:t>. </a:t>
            </a:r>
            <a:r>
              <a:rPr lang="ru-RU" sz="3200" spc="-300" dirty="0" smtClean="0">
                <a:effectLst/>
                <a:latin typeface="Times New Roman"/>
                <a:ea typeface="Calibri"/>
                <a:cs typeface="Times New Roman"/>
              </a:rPr>
              <a:t>ходить за покупками</a:t>
            </a:r>
            <a:endParaRPr lang="ru-RU" sz="3600" spc="-300" dirty="0"/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4929011" y="4881415"/>
            <a:ext cx="3960439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Font typeface="Georgia" pitchFamily="18" charset="0"/>
              <a:buNone/>
            </a:pP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9</a:t>
            </a: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. 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ходить пешком</a:t>
            </a:r>
            <a:endParaRPr lang="ru-RU" sz="3600" dirty="0"/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4841839" y="5323478"/>
            <a:ext cx="4194657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Font typeface="Georgia" pitchFamily="18" charset="0"/>
              <a:buNone/>
            </a:pP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1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0</a:t>
            </a: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. </a:t>
            </a:r>
            <a:r>
              <a:rPr lang="ru-RU" sz="3200" spc="-150" dirty="0" smtClean="0">
                <a:effectLst/>
                <a:latin typeface="Times New Roman"/>
                <a:ea typeface="Calibri"/>
                <a:cs typeface="Times New Roman"/>
              </a:rPr>
              <a:t>телефонная будка</a:t>
            </a:r>
            <a:endParaRPr lang="ru-RU" sz="3600" spc="-150" dirty="0"/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4861583" y="5822843"/>
            <a:ext cx="4174913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Font typeface="Georgia" pitchFamily="18" charset="0"/>
              <a:buNone/>
            </a:pP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1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1</a:t>
            </a: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. 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пешеходная зона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608451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13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26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39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40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52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53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65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66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78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79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8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0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91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92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3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104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105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117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118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9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130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131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2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2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143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144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5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764704"/>
            <a:ext cx="1728192" cy="648072"/>
          </a:xfrm>
        </p:spPr>
        <p:txBody>
          <a:bodyPr/>
          <a:lstStyle/>
          <a:p>
            <a:pPr marL="18288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1</a:t>
            </a:r>
            <a:r>
              <a:rPr lang="de-DE" sz="3200" dirty="0">
                <a:effectLst/>
                <a:latin typeface="Times New Roman"/>
                <a:ea typeface="Calibri"/>
                <a:cs typeface="Times New Roman"/>
              </a:rPr>
              <a:t>. breit</a:t>
            </a: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 </a:t>
            </a:r>
            <a:endParaRPr lang="ru-RU" sz="3600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835696" y="227081"/>
            <a:ext cx="5256584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lnSpc>
                <a:spcPct val="115000"/>
              </a:lnSpc>
              <a:buFont typeface="Georgia" pitchFamily="18" charset="0"/>
              <a:buNone/>
            </a:pPr>
            <a:r>
              <a:rPr lang="de-DE" sz="3600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Wiederholt die Wörter!</a:t>
            </a: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 </a:t>
            </a:r>
            <a:endParaRPr lang="ru-RU" sz="36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79512" y="1268760"/>
            <a:ext cx="3168352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None/>
            </a:pPr>
            <a:r>
              <a:rPr lang="de-DE" sz="3200" dirty="0">
                <a:effectLst/>
                <a:latin typeface="Times New Roman"/>
                <a:ea typeface="Calibri"/>
                <a:cs typeface="Times New Roman"/>
              </a:rPr>
              <a:t>2. schmal</a:t>
            </a: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 </a:t>
            </a:r>
            <a:endParaRPr lang="ru-RU" sz="36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79512" y="1772816"/>
            <a:ext cx="2952328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None/>
            </a:pP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3</a:t>
            </a:r>
            <a:r>
              <a:rPr lang="de-DE" sz="3200" dirty="0">
                <a:effectLst/>
                <a:latin typeface="Times New Roman"/>
                <a:ea typeface="Calibri"/>
                <a:cs typeface="Times New Roman"/>
              </a:rPr>
              <a:t>. der Verkehr</a:t>
            </a: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 </a:t>
            </a:r>
            <a:endParaRPr lang="ru-RU" sz="36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4970" y="2276872"/>
            <a:ext cx="4953094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None/>
            </a:pPr>
            <a:r>
              <a:rPr lang="de-DE" sz="3200" dirty="0">
                <a:effectLst/>
                <a:latin typeface="Times New Roman"/>
                <a:ea typeface="Calibri"/>
                <a:cs typeface="Times New Roman"/>
              </a:rPr>
              <a:t>4. das Verkehrsmittel (=)</a:t>
            </a: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</a:t>
            </a:r>
            <a:endParaRPr lang="ru-RU" sz="3600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79511" y="2780928"/>
            <a:ext cx="4662327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None/>
            </a:pP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5</a:t>
            </a:r>
            <a:r>
              <a:rPr lang="de-DE" sz="3200" dirty="0">
                <a:effectLst/>
                <a:latin typeface="Times New Roman"/>
                <a:ea typeface="Calibri"/>
                <a:cs typeface="Times New Roman"/>
              </a:rPr>
              <a:t>. die Straßenbahn (-en)</a:t>
            </a: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</a:t>
            </a:r>
            <a:endParaRPr lang="ru-RU" sz="3600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94969" y="3257364"/>
            <a:ext cx="4666613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None/>
            </a:pPr>
            <a:r>
              <a:rPr lang="de-DE" sz="3200" dirty="0">
                <a:effectLst/>
                <a:latin typeface="Times New Roman"/>
                <a:ea typeface="Calibri"/>
                <a:cs typeface="Times New Roman"/>
              </a:rPr>
              <a:t>6. die Verkehrsampel (-n</a:t>
            </a: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</a:t>
            </a:r>
            <a:endParaRPr lang="ru-RU" sz="3600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79512" y="3789040"/>
            <a:ext cx="4662326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None/>
            </a:pP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7</a:t>
            </a:r>
            <a:r>
              <a:rPr lang="de-DE" sz="3200" dirty="0">
                <a:effectLst/>
                <a:latin typeface="Times New Roman"/>
                <a:ea typeface="Calibri"/>
                <a:cs typeface="Times New Roman"/>
              </a:rPr>
              <a:t>. die Verkehrsregel (-n)</a:t>
            </a: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</a:t>
            </a:r>
            <a:endParaRPr lang="ru-RU" sz="3600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24461" y="4293096"/>
            <a:ext cx="2447056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None/>
            </a:pPr>
            <a:r>
              <a:rPr lang="de-DE" sz="3200" dirty="0">
                <a:effectLst/>
                <a:latin typeface="Times New Roman"/>
                <a:ea typeface="Calibri"/>
                <a:cs typeface="Times New Roman"/>
              </a:rPr>
              <a:t>8. das Licht</a:t>
            </a: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</a:t>
            </a:r>
            <a:endParaRPr lang="ru-RU" sz="3600" dirty="0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224461" y="4736918"/>
            <a:ext cx="2286213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None/>
            </a:pP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9</a:t>
            </a:r>
            <a:r>
              <a:rPr lang="de-DE" sz="3200" dirty="0">
                <a:effectLst/>
                <a:latin typeface="Times New Roman"/>
                <a:ea typeface="Calibri"/>
                <a:cs typeface="Times New Roman"/>
              </a:rPr>
              <a:t>. halten</a:t>
            </a: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</a:t>
            </a:r>
            <a:endParaRPr lang="ru-RU" sz="3600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24462" y="5205451"/>
            <a:ext cx="2303814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None/>
            </a:pP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10</a:t>
            </a:r>
            <a:r>
              <a:rPr lang="de-DE" sz="3200" dirty="0">
                <a:effectLst/>
                <a:latin typeface="Times New Roman"/>
                <a:ea typeface="Calibri"/>
                <a:cs typeface="Times New Roman"/>
              </a:rPr>
              <a:t>. bei Rot</a:t>
            </a: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</a:t>
            </a:r>
            <a:endParaRPr lang="ru-RU" sz="3600" dirty="0"/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194970" y="5661248"/>
            <a:ext cx="2576830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None/>
            </a:pP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11</a:t>
            </a:r>
            <a:r>
              <a:rPr lang="de-DE" sz="3200" dirty="0">
                <a:effectLst/>
                <a:latin typeface="Times New Roman"/>
                <a:ea typeface="Calibri"/>
                <a:cs typeface="Times New Roman"/>
              </a:rPr>
              <a:t>. bei Gelb </a:t>
            </a: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</a:t>
            </a:r>
            <a:endParaRPr lang="ru-RU" sz="3600" dirty="0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4864612" y="764704"/>
            <a:ext cx="3960439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Font typeface="Georgia" pitchFamily="18" charset="0"/>
              <a:buNone/>
            </a:pP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1. 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правило ДД </a:t>
            </a:r>
            <a:endParaRPr lang="ru-RU" sz="3600" dirty="0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4897079" y="1268760"/>
            <a:ext cx="3960439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Font typeface="Georgia" pitchFamily="18" charset="0"/>
              <a:buNone/>
            </a:pP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2</a:t>
            </a: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. 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на красный свет</a:t>
            </a:r>
            <a:endParaRPr lang="ru-RU" sz="3600" dirty="0"/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4897079" y="1763605"/>
            <a:ext cx="3960439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Font typeface="Georgia" pitchFamily="18" charset="0"/>
              <a:buNone/>
            </a:pPr>
            <a:r>
              <a:rPr lang="ru-RU" sz="3200" dirty="0">
                <a:effectLst/>
                <a:latin typeface="Times New Roman"/>
                <a:ea typeface="Calibri"/>
                <a:cs typeface="Times New Roman"/>
              </a:rPr>
              <a:t>3</a:t>
            </a: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. 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широкий</a:t>
            </a:r>
            <a:endParaRPr lang="ru-RU" sz="3600" dirty="0"/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4887982" y="2293996"/>
            <a:ext cx="3960439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Font typeface="Georgia" pitchFamily="18" charset="0"/>
              <a:buNone/>
            </a:pPr>
            <a:r>
              <a:rPr lang="ru-RU" sz="3200" dirty="0">
                <a:effectLst/>
                <a:latin typeface="Times New Roman"/>
                <a:ea typeface="Calibri"/>
                <a:cs typeface="Times New Roman"/>
              </a:rPr>
              <a:t>4</a:t>
            </a: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. 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на жёлтый свет</a:t>
            </a:r>
            <a:endParaRPr lang="ru-RU" sz="3600" dirty="0"/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4926632" y="2794395"/>
            <a:ext cx="3960439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Font typeface="Georgia" pitchFamily="18" charset="0"/>
              <a:buNone/>
            </a:pPr>
            <a:r>
              <a:rPr lang="ru-RU" sz="3200" dirty="0">
                <a:effectLst/>
                <a:latin typeface="Times New Roman"/>
                <a:ea typeface="Calibri"/>
                <a:cs typeface="Times New Roman"/>
              </a:rPr>
              <a:t>5</a:t>
            </a: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. 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свет</a:t>
            </a:r>
            <a:endParaRPr lang="ru-RU" sz="3600" dirty="0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4897079" y="3257364"/>
            <a:ext cx="3960439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Font typeface="Georgia" pitchFamily="18" charset="0"/>
              <a:buNone/>
            </a:pPr>
            <a:r>
              <a:rPr lang="ru-RU" sz="3200" dirty="0">
                <a:effectLst/>
                <a:latin typeface="Times New Roman"/>
                <a:ea typeface="Calibri"/>
                <a:cs typeface="Times New Roman"/>
              </a:rPr>
              <a:t>6</a:t>
            </a: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. 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останавливаться</a:t>
            </a:r>
            <a:endParaRPr lang="ru-RU" sz="3600" dirty="0"/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4926631" y="3789040"/>
            <a:ext cx="3960439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Font typeface="Georgia" pitchFamily="18" charset="0"/>
              <a:buNone/>
            </a:pP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7</a:t>
            </a: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. 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движение</a:t>
            </a:r>
            <a:endParaRPr lang="ru-RU" sz="3600" dirty="0"/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4926632" y="4296664"/>
            <a:ext cx="2453680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Font typeface="Georgia" pitchFamily="18" charset="0"/>
              <a:buNone/>
            </a:pPr>
            <a:r>
              <a:rPr lang="ru-RU" sz="3200" spc="-300" dirty="0">
                <a:effectLst/>
                <a:latin typeface="Times New Roman"/>
                <a:ea typeface="Calibri"/>
                <a:cs typeface="Times New Roman"/>
              </a:rPr>
              <a:t>8</a:t>
            </a:r>
            <a:r>
              <a:rPr lang="de-DE" sz="3200" spc="-300" dirty="0" smtClean="0">
                <a:effectLst/>
                <a:latin typeface="Times New Roman"/>
                <a:ea typeface="Calibri"/>
                <a:cs typeface="Times New Roman"/>
              </a:rPr>
              <a:t>. </a:t>
            </a:r>
            <a:r>
              <a:rPr lang="ru-RU" sz="3200" spc="-300" dirty="0" smtClean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трамвай</a:t>
            </a:r>
            <a:endParaRPr lang="ru-RU" sz="3600" dirty="0"/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4929012" y="4881415"/>
            <a:ext cx="2010156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Font typeface="Georgia" pitchFamily="18" charset="0"/>
              <a:buNone/>
            </a:pP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9</a:t>
            </a: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. 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узкий</a:t>
            </a:r>
            <a:endParaRPr lang="ru-RU" sz="3600" dirty="0"/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4841839" y="5323478"/>
            <a:ext cx="4194657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Font typeface="Georgia" pitchFamily="18" charset="0"/>
              <a:buNone/>
            </a:pP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1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0</a:t>
            </a: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. </a:t>
            </a:r>
            <a:r>
              <a:rPr lang="ru-RU" sz="3200" spc="-150" dirty="0" smtClean="0">
                <a:effectLst/>
                <a:latin typeface="Times New Roman"/>
                <a:ea typeface="Calibri"/>
                <a:cs typeface="Times New Roman"/>
              </a:rPr>
              <a:t>светофор</a:t>
            </a:r>
            <a:endParaRPr lang="ru-RU" sz="3600" spc="-150" dirty="0"/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4861583" y="5822842"/>
            <a:ext cx="4174913" cy="1035157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buFont typeface="Georgia" pitchFamily="18" charset="0"/>
              <a:buNone/>
            </a:pP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1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1</a:t>
            </a: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. 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транспортное  </a:t>
            </a:r>
          </a:p>
          <a:p>
            <a:pPr marL="182880" indent="0">
              <a:buFont typeface="Georgia" pitchFamily="18" charset="0"/>
              <a:buNone/>
            </a:pPr>
            <a:r>
              <a:rPr lang="ru-RU" sz="3200" dirty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     средство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827369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13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26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39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40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52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53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65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66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78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79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8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0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91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92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3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104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105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117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118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9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130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131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2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2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143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144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5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764704"/>
            <a:ext cx="2808312" cy="648072"/>
          </a:xfrm>
        </p:spPr>
        <p:txBody>
          <a:bodyPr/>
          <a:lstStyle/>
          <a:p>
            <a:pPr marL="18288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1</a:t>
            </a:r>
            <a:r>
              <a:rPr lang="de-DE" sz="3200" dirty="0">
                <a:effectLst/>
                <a:latin typeface="Times New Roman"/>
                <a:ea typeface="Calibri"/>
                <a:cs typeface="Times New Roman"/>
              </a:rPr>
              <a:t>. bei Grün</a:t>
            </a: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 </a:t>
            </a:r>
            <a:endParaRPr lang="ru-RU" sz="3600" dirty="0"/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835696" y="227081"/>
            <a:ext cx="5256584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lnSpc>
                <a:spcPct val="115000"/>
              </a:lnSpc>
              <a:buFont typeface="Georgia" pitchFamily="18" charset="0"/>
              <a:buNone/>
            </a:pPr>
            <a:r>
              <a:rPr lang="de-DE" sz="3600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Wiederholt die Wörter!</a:t>
            </a: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 </a:t>
            </a:r>
            <a:endParaRPr lang="ru-RU" sz="360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79512" y="1268760"/>
            <a:ext cx="3168352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None/>
            </a:pPr>
            <a:r>
              <a:rPr lang="de-DE" sz="3200" dirty="0">
                <a:effectLst/>
                <a:latin typeface="Times New Roman"/>
                <a:ea typeface="Calibri"/>
                <a:cs typeface="Times New Roman"/>
              </a:rPr>
              <a:t>2. dürfen</a:t>
            </a: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 </a:t>
            </a:r>
            <a:endParaRPr lang="ru-RU" sz="36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79512" y="1772816"/>
            <a:ext cx="2952328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None/>
            </a:pP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3</a:t>
            </a:r>
            <a:r>
              <a:rPr lang="de-DE" sz="3200" dirty="0">
                <a:effectLst/>
                <a:latin typeface="Times New Roman"/>
                <a:ea typeface="Calibri"/>
                <a:cs typeface="Times New Roman"/>
              </a:rPr>
              <a:t>. bedeuten</a:t>
            </a: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 </a:t>
            </a:r>
            <a:endParaRPr lang="ru-RU" sz="360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94970" y="2276872"/>
            <a:ext cx="4953094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None/>
            </a:pPr>
            <a:r>
              <a:rPr lang="de-DE" sz="3200" dirty="0">
                <a:effectLst/>
                <a:latin typeface="Times New Roman"/>
                <a:ea typeface="Calibri"/>
                <a:cs typeface="Times New Roman"/>
              </a:rPr>
              <a:t>4. stehen bleiben</a:t>
            </a: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</a:t>
            </a:r>
            <a:endParaRPr lang="ru-RU" sz="3600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79511" y="2780928"/>
            <a:ext cx="2088233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None/>
            </a:pP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5</a:t>
            </a:r>
            <a:r>
              <a:rPr lang="de-DE" sz="3200" dirty="0">
                <a:effectLst/>
                <a:latin typeface="Times New Roman"/>
                <a:ea typeface="Calibri"/>
                <a:cs typeface="Times New Roman"/>
              </a:rPr>
              <a:t>. sauber</a:t>
            </a: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</a:t>
            </a:r>
            <a:endParaRPr lang="ru-RU" sz="3600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94969" y="3257364"/>
            <a:ext cx="4666613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None/>
            </a:pPr>
            <a:r>
              <a:rPr lang="de-DE" sz="3200" dirty="0">
                <a:effectLst/>
                <a:latin typeface="Times New Roman"/>
                <a:ea typeface="Calibri"/>
                <a:cs typeface="Times New Roman"/>
              </a:rPr>
              <a:t>6. schmutzig</a:t>
            </a: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</a:t>
            </a:r>
            <a:endParaRPr lang="ru-RU" sz="3600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79512" y="3789040"/>
            <a:ext cx="1944216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None/>
            </a:pP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7</a:t>
            </a:r>
            <a:r>
              <a:rPr lang="de-DE" sz="3200" dirty="0">
                <a:effectLst/>
                <a:latin typeface="Times New Roman"/>
                <a:ea typeface="Calibri"/>
                <a:cs typeface="Times New Roman"/>
              </a:rPr>
              <a:t>. schön</a:t>
            </a: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</a:t>
            </a:r>
            <a:endParaRPr lang="ru-RU" sz="3600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24461" y="4293096"/>
            <a:ext cx="2447056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None/>
            </a:pPr>
            <a:r>
              <a:rPr lang="de-DE" sz="3200" dirty="0">
                <a:effectLst/>
                <a:latin typeface="Times New Roman"/>
                <a:ea typeface="Calibri"/>
                <a:cs typeface="Times New Roman"/>
              </a:rPr>
              <a:t>8. hässlich</a:t>
            </a: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</a:t>
            </a:r>
            <a:endParaRPr lang="ru-RU" sz="3600" dirty="0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224461" y="4736918"/>
            <a:ext cx="2286213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None/>
            </a:pP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9</a:t>
            </a:r>
            <a:r>
              <a:rPr lang="de-DE" sz="3200" dirty="0">
                <a:effectLst/>
                <a:latin typeface="Times New Roman"/>
                <a:ea typeface="Calibri"/>
                <a:cs typeface="Times New Roman"/>
              </a:rPr>
              <a:t>. stark</a:t>
            </a: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</a:t>
            </a:r>
            <a:endParaRPr lang="ru-RU" sz="3600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24462" y="5205451"/>
            <a:ext cx="2303814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None/>
            </a:pP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10</a:t>
            </a:r>
            <a:r>
              <a:rPr lang="de-DE" sz="3200" dirty="0">
                <a:effectLst/>
                <a:latin typeface="Times New Roman"/>
                <a:ea typeface="Calibri"/>
                <a:cs typeface="Times New Roman"/>
              </a:rPr>
              <a:t>. viel</a:t>
            </a: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</a:t>
            </a:r>
            <a:endParaRPr lang="ru-RU" sz="3600" dirty="0"/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194970" y="5661248"/>
            <a:ext cx="2576830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None/>
            </a:pP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11</a:t>
            </a:r>
            <a:r>
              <a:rPr lang="de-DE" sz="3200" dirty="0">
                <a:effectLst/>
                <a:latin typeface="Times New Roman"/>
                <a:ea typeface="Calibri"/>
                <a:cs typeface="Times New Roman"/>
              </a:rPr>
              <a:t>. wenig </a:t>
            </a: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</a:t>
            </a:r>
            <a:endParaRPr lang="ru-RU" sz="3600" dirty="0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4864612" y="764704"/>
            <a:ext cx="3960439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Font typeface="Georgia" pitchFamily="18" charset="0"/>
              <a:buNone/>
            </a:pP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1. 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красивый</a:t>
            </a:r>
            <a:endParaRPr lang="ru-RU" sz="3600" dirty="0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4897079" y="1268760"/>
            <a:ext cx="3960439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Font typeface="Georgia" pitchFamily="18" charset="0"/>
              <a:buNone/>
            </a:pP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2</a:t>
            </a: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. 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много</a:t>
            </a:r>
            <a:endParaRPr lang="ru-RU" sz="3600" dirty="0"/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4897079" y="1763605"/>
            <a:ext cx="3960439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Font typeface="Georgia" pitchFamily="18" charset="0"/>
              <a:buNone/>
            </a:pPr>
            <a:r>
              <a:rPr lang="ru-RU" sz="3200" dirty="0">
                <a:effectLst/>
                <a:latin typeface="Times New Roman"/>
                <a:ea typeface="Calibri"/>
                <a:cs typeface="Times New Roman"/>
              </a:rPr>
              <a:t>3</a:t>
            </a: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. 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на зелёный свет</a:t>
            </a:r>
            <a:endParaRPr lang="ru-RU" sz="3600" dirty="0"/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4887982" y="2293996"/>
            <a:ext cx="3960439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Font typeface="Georgia" pitchFamily="18" charset="0"/>
              <a:buNone/>
            </a:pPr>
            <a:r>
              <a:rPr lang="ru-RU" sz="3200" dirty="0">
                <a:effectLst/>
                <a:latin typeface="Times New Roman"/>
                <a:ea typeface="Calibri"/>
                <a:cs typeface="Times New Roman"/>
              </a:rPr>
              <a:t>4</a:t>
            </a: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. 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мало</a:t>
            </a:r>
            <a:endParaRPr lang="ru-RU" sz="3600" dirty="0"/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4926632" y="2794395"/>
            <a:ext cx="3960439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Font typeface="Georgia" pitchFamily="18" charset="0"/>
              <a:buNone/>
            </a:pPr>
            <a:r>
              <a:rPr lang="ru-RU" sz="3200" dirty="0">
                <a:effectLst/>
                <a:latin typeface="Times New Roman"/>
                <a:ea typeface="Calibri"/>
                <a:cs typeface="Times New Roman"/>
              </a:rPr>
              <a:t>5</a:t>
            </a: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. 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безобразный</a:t>
            </a:r>
            <a:endParaRPr lang="ru-RU" sz="3600" dirty="0"/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4897079" y="3257364"/>
            <a:ext cx="3960439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Font typeface="Georgia" pitchFamily="18" charset="0"/>
              <a:buNone/>
            </a:pPr>
            <a:r>
              <a:rPr lang="ru-RU" sz="3200" dirty="0">
                <a:effectLst/>
                <a:latin typeface="Times New Roman"/>
                <a:ea typeface="Calibri"/>
                <a:cs typeface="Times New Roman"/>
              </a:rPr>
              <a:t>6</a:t>
            </a: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. 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сильный (о)</a:t>
            </a:r>
            <a:endParaRPr lang="ru-RU" sz="3600" dirty="0"/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4926631" y="3789040"/>
            <a:ext cx="3960439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Font typeface="Georgia" pitchFamily="18" charset="0"/>
              <a:buNone/>
            </a:pP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7</a:t>
            </a: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. 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означать</a:t>
            </a:r>
            <a:endParaRPr lang="ru-RU" sz="3600" dirty="0"/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4926632" y="4296664"/>
            <a:ext cx="2453680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Font typeface="Georgia" pitchFamily="18" charset="0"/>
              <a:buNone/>
            </a:pPr>
            <a:r>
              <a:rPr lang="ru-RU" sz="3200" spc="-300" dirty="0">
                <a:effectLst/>
                <a:latin typeface="Times New Roman"/>
                <a:ea typeface="Calibri"/>
                <a:cs typeface="Times New Roman"/>
              </a:rPr>
              <a:t>8</a:t>
            </a:r>
            <a:r>
              <a:rPr lang="de-DE" sz="3200" spc="-300" dirty="0" smtClean="0">
                <a:effectLst/>
                <a:latin typeface="Times New Roman"/>
                <a:ea typeface="Calibri"/>
                <a:cs typeface="Times New Roman"/>
              </a:rPr>
              <a:t>. </a:t>
            </a:r>
            <a:r>
              <a:rPr lang="ru-RU" sz="3200" spc="-300" dirty="0" smtClean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чистый</a:t>
            </a:r>
            <a:endParaRPr lang="ru-RU" sz="3600" dirty="0"/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4929011" y="4881415"/>
            <a:ext cx="3896039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Font typeface="Georgia" pitchFamily="18" charset="0"/>
              <a:buNone/>
            </a:pP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9</a:t>
            </a: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. 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разрешается</a:t>
            </a:r>
            <a:endParaRPr lang="ru-RU" sz="3600" dirty="0"/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4841839" y="5323478"/>
            <a:ext cx="4194657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lnSpc>
                <a:spcPct val="115000"/>
              </a:lnSpc>
              <a:buFont typeface="Georgia" pitchFamily="18" charset="0"/>
              <a:buNone/>
            </a:pP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1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0</a:t>
            </a: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. </a:t>
            </a:r>
            <a:r>
              <a:rPr lang="ru-RU" sz="3200" spc="-150" dirty="0" smtClean="0">
                <a:effectLst/>
                <a:latin typeface="Times New Roman"/>
                <a:ea typeface="Calibri"/>
                <a:cs typeface="Times New Roman"/>
              </a:rPr>
              <a:t>грязный</a:t>
            </a:r>
            <a:endParaRPr lang="ru-RU" sz="3600" spc="-150" dirty="0"/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4861583" y="5822843"/>
            <a:ext cx="4174913" cy="630494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>
              <a:buFont typeface="Georgia" pitchFamily="18" charset="0"/>
              <a:buNone/>
            </a:pP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1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1</a:t>
            </a:r>
            <a:r>
              <a:rPr lang="de-DE" sz="3200" dirty="0" smtClean="0">
                <a:effectLst/>
                <a:latin typeface="Times New Roman"/>
                <a:ea typeface="Calibri"/>
                <a:cs typeface="Times New Roman"/>
              </a:rPr>
              <a:t>. </a:t>
            </a:r>
            <a:r>
              <a:rPr lang="ru-RU" sz="3200" dirty="0" smtClean="0">
                <a:effectLst/>
                <a:latin typeface="Times New Roman"/>
                <a:ea typeface="Calibri"/>
                <a:cs typeface="Times New Roman"/>
              </a:rPr>
              <a:t>останавливаться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68710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13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26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27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250" autoRev="1" fill="remove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39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40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50" autoRev="1" fill="remove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52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53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50" autoRev="1" fill="remove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65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66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250" autoRev="1" fill="remove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78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79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50" autoRev="1" fill="remove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8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0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91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92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3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104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105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" dur="250" autoRev="1" fill="remove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117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118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9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130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131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2" dur="250" autoRev="1" fill="remove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7030A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2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animClr clrSpc="rgb" dir="cw">
                                      <p:cBhvr>
                                        <p:cTn id="143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30A0"/>
                                      </p:to>
                                    </p:animClr>
                                    <p:set>
                                      <p:cBhvr>
                                        <p:cTn id="144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5" dur="250" autoRev="1" fill="remove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764704"/>
            <a:ext cx="8712968" cy="1296144"/>
          </a:xfrm>
        </p:spPr>
        <p:txBody>
          <a:bodyPr/>
          <a:lstStyle/>
          <a:p>
            <a:pPr marL="18288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 </a:t>
            </a:r>
            <a:endParaRPr lang="ru-RU" sz="36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636168" y="367099"/>
            <a:ext cx="424847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108585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85850" algn="l"/>
              </a:tabLst>
            </a:pPr>
            <a:r>
              <a:rPr kumimoji="0" lang="ru-RU" alt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Лист оценивания</a:t>
            </a:r>
            <a:endParaRPr kumimoji="0" lang="ru-RU" alt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4132966"/>
              </p:ext>
            </p:extLst>
          </p:nvPr>
        </p:nvGraphicFramePr>
        <p:xfrm>
          <a:off x="853970" y="1340768"/>
          <a:ext cx="7812868" cy="362571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2700300"/>
                <a:gridCol w="1243639"/>
                <a:gridCol w="988609"/>
                <a:gridCol w="1440160"/>
                <a:gridCol w="1440160"/>
              </a:tblGrid>
              <a:tr h="432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625975" algn="ctr"/>
                        </a:tabLst>
                      </a:pP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Name: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625975" algn="ctr"/>
                        </a:tabLst>
                      </a:pP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Punkt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625975" algn="ctr"/>
                        </a:tabLst>
                        <a:defRPr/>
                      </a:pP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Note</a:t>
                      </a:r>
                      <a:endParaRPr lang="ru-RU" sz="3200" b="1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625975" algn="ctr"/>
                        </a:tabLst>
                        <a:defRPr/>
                      </a:pP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Punkt</a:t>
                      </a:r>
                      <a:endParaRPr lang="ru-RU" sz="32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31470"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625975" algn="ctr"/>
                        </a:tabLst>
                      </a:pP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Note</a:t>
                      </a:r>
                      <a:endParaRPr lang="ru-RU" sz="3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15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de-DE" sz="3200" dirty="0" smtClean="0">
                          <a:effectLst/>
                          <a:latin typeface="Times New Roman"/>
                          <a:ea typeface="Times New Roman"/>
                        </a:rPr>
                        <a:t>Aufgabe</a:t>
                      </a:r>
                      <a:r>
                        <a:rPr lang="de-DE" sz="3200" baseline="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r>
                        <a:rPr lang="ru-RU" sz="320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0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 –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3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 –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15</a:t>
                      </a:r>
                      <a:endParaRPr lang="ru-RU" sz="2400" baseline="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«2»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«4»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4 – 6 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1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6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 – 33   </a:t>
                      </a:r>
                      <a:endParaRPr lang="ru-RU" sz="24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«</a:t>
                      </a:r>
                      <a:r>
                        <a:rPr lang="de-DE" sz="2400" dirty="0" smtClean="0">
                          <a:effectLst/>
                          <a:latin typeface="Times New Roman"/>
                          <a:ea typeface="Times New Roman"/>
                        </a:rPr>
                        <a:t>5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»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6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de-DE" sz="3200" dirty="0">
                          <a:effectLst/>
                          <a:latin typeface="Times New Roman"/>
                          <a:ea typeface="Times New Roman"/>
                        </a:rPr>
                        <a:t>Aufgabe </a:t>
                      </a:r>
                      <a:r>
                        <a:rPr lang="de-DE" sz="3200" b="1" dirty="0" smtClean="0">
                          <a:effectLst/>
                          <a:latin typeface="Times New Roman"/>
                          <a:ea typeface="Times New Roman"/>
                        </a:rPr>
                        <a:t>2</a:t>
                      </a:r>
                      <a:r>
                        <a:rPr lang="ru-RU" sz="320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24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6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de-DE" sz="3200" dirty="0">
                          <a:effectLst/>
                          <a:latin typeface="Times New Roman"/>
                          <a:ea typeface="Times New Roman"/>
                        </a:rPr>
                        <a:t>Aufgabe 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Times New Roman"/>
                        </a:rPr>
                        <a:t>3</a:t>
                      </a:r>
                      <a:endParaRPr lang="ru-RU" sz="32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24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endParaRPr lang="de-DE" sz="24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63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085850" algn="l"/>
                        </a:tabLst>
                        <a:defRPr/>
                      </a:pPr>
                      <a:r>
                        <a:rPr lang="de-DE" sz="3200" dirty="0" smtClean="0">
                          <a:effectLst/>
                          <a:latin typeface="Times New Roman"/>
                          <a:ea typeface="Times New Roman"/>
                        </a:rPr>
                        <a:t>Aufgabe </a:t>
                      </a:r>
                      <a:r>
                        <a:rPr lang="ru-RU" sz="3200" b="1" dirty="0" smtClean="0">
                          <a:effectLst/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baseline="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240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24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26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3200" dirty="0">
                          <a:effectLst/>
                          <a:latin typeface="Times New Roman"/>
                          <a:ea typeface="Times New Roman"/>
                        </a:rPr>
                        <a:t>Общая </a:t>
                      </a:r>
                      <a:r>
                        <a:rPr lang="ru-RU" sz="3200" dirty="0" smtClean="0">
                          <a:effectLst/>
                          <a:latin typeface="Times New Roman"/>
                          <a:ea typeface="Times New Roman"/>
                        </a:rPr>
                        <a:t>оценка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085850" algn="l"/>
                        </a:tabLst>
                      </a:pPr>
                      <a:r>
                        <a:rPr lang="ru-RU" sz="2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120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244" y="2204864"/>
            <a:ext cx="8712968" cy="1296144"/>
          </a:xfrm>
        </p:spPr>
        <p:txBody>
          <a:bodyPr/>
          <a:lstStyle/>
          <a:p>
            <a:pPr marL="18288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de-DE" sz="3600" dirty="0" smtClean="0">
                <a:effectLst/>
                <a:latin typeface="Times New Roman"/>
                <a:ea typeface="Calibri"/>
                <a:cs typeface="Times New Roman"/>
              </a:rPr>
              <a:t>                     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4001"/>
            <a:ext cx="3523722" cy="64940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de-DE" sz="32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der </a:t>
            </a:r>
            <a:r>
              <a:rPr lang="de-DE" sz="3200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Fußgänger</a:t>
            </a:r>
            <a:endParaRPr lang="ru-RU" sz="3200" b="1" dirty="0" smtClean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de-DE" sz="32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die </a:t>
            </a:r>
            <a:r>
              <a:rPr lang="de-DE" sz="3200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Fußgängerzone</a:t>
            </a:r>
          </a:p>
          <a:p>
            <a:pPr>
              <a:lnSpc>
                <a:spcPct val="200000"/>
              </a:lnSpc>
            </a:pPr>
            <a:r>
              <a:rPr lang="de-DE" sz="3200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die </a:t>
            </a:r>
            <a:r>
              <a:rPr lang="de-DE" sz="3200" b="1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Telef</a:t>
            </a:r>
            <a:r>
              <a:rPr lang="ru-RU" sz="32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о</a:t>
            </a:r>
            <a:r>
              <a:rPr lang="de-DE" sz="3200" b="1" dirty="0" err="1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nzelle</a:t>
            </a:r>
            <a:endParaRPr lang="ru-RU" sz="3200" b="1" dirty="0" smtClean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de-DE" sz="3200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die Litfaßsäule</a:t>
            </a:r>
            <a:endParaRPr lang="ru-RU" sz="3200" b="1" dirty="0" smtClean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de-DE" sz="32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das </a:t>
            </a:r>
            <a:r>
              <a:rPr lang="de-DE" sz="3200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Verkehrsmittel</a:t>
            </a:r>
            <a:endParaRPr lang="ru-RU" sz="3200" b="1" dirty="0" smtClean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de-DE" sz="32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die </a:t>
            </a:r>
            <a:r>
              <a:rPr lang="de-DE" sz="3200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Straßenbahn</a:t>
            </a:r>
            <a:endParaRPr lang="ru-RU" sz="3200" b="1" dirty="0" smtClean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de-DE" sz="32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die </a:t>
            </a:r>
            <a:r>
              <a:rPr lang="de-DE" sz="3200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Verkehrsampel</a:t>
            </a:r>
            <a:endParaRPr lang="ru-RU" sz="3200" b="1" dirty="0" smtClean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de-DE" sz="32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die Verkehrsrege</a:t>
            </a:r>
            <a:r>
              <a:rPr lang="de-DE" sz="32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l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40975" y="188640"/>
            <a:ext cx="4028219" cy="6132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5000"/>
              </a:lnSpc>
            </a:pPr>
            <a:r>
              <a:rPr lang="de-DE" sz="32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der </a:t>
            </a:r>
            <a:r>
              <a:rPr lang="de-DE" sz="3200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Fuß </a:t>
            </a:r>
            <a:r>
              <a:rPr lang="ru-RU" sz="3200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+ </a:t>
            </a:r>
            <a:r>
              <a:rPr lang="de-DE" sz="3200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der </a:t>
            </a:r>
            <a:r>
              <a:rPr lang="de-DE" sz="3200" b="1" dirty="0" err="1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G</a:t>
            </a:r>
            <a:r>
              <a:rPr lang="de-DE" sz="3200" b="1" dirty="0" err="1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änger</a:t>
            </a:r>
            <a:endParaRPr lang="ru-RU" sz="3200" b="1" dirty="0">
              <a:solidFill>
                <a:srgbClr val="7030A0"/>
              </a:solidFill>
              <a:latin typeface="Times New Roman"/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40975" y="801885"/>
            <a:ext cx="446000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de-DE" sz="3200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der Fuß + der </a:t>
            </a:r>
            <a:r>
              <a:rPr lang="de-DE" sz="3200" b="1" dirty="0" err="1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Gänger</a:t>
            </a:r>
            <a:r>
              <a:rPr lang="de-DE" sz="3200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 + </a:t>
            </a:r>
          </a:p>
          <a:p>
            <a:pPr lvl="0"/>
            <a:r>
              <a:rPr lang="de-DE" sz="32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de-DE" sz="3200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+ die Zone</a:t>
            </a:r>
            <a:endParaRPr lang="ru-RU" sz="3200" b="1" dirty="0">
              <a:solidFill>
                <a:srgbClr val="7030A0"/>
              </a:solidFill>
              <a:latin typeface="Times New Roman"/>
              <a:ea typeface="Calibri"/>
              <a:cs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73977" y="1879103"/>
            <a:ext cx="4083490" cy="7425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de-DE" sz="3200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der </a:t>
            </a:r>
            <a:r>
              <a:rPr lang="de-DE" sz="3200" b="1" dirty="0" err="1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Telef</a:t>
            </a:r>
            <a:r>
              <a:rPr lang="ru-RU" sz="32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о</a:t>
            </a:r>
            <a:r>
              <a:rPr lang="de-DE" sz="3200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n + die </a:t>
            </a:r>
            <a:r>
              <a:rPr lang="de-DE" sz="32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Z</a:t>
            </a:r>
            <a:r>
              <a:rPr lang="de-DE" sz="3200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elle</a:t>
            </a:r>
            <a:endParaRPr lang="ru-RU" sz="3200" b="1" dirty="0">
              <a:solidFill>
                <a:srgbClr val="7030A0"/>
              </a:solidFill>
              <a:latin typeface="Times New Roman"/>
              <a:ea typeface="Calibri"/>
              <a:cs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355976" y="2651878"/>
            <a:ext cx="330090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de-DE" sz="3200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Litfaß + die Säule</a:t>
            </a:r>
            <a:endParaRPr lang="ru-RU" sz="3200" b="1" dirty="0">
              <a:solidFill>
                <a:srgbClr val="7030A0"/>
              </a:solidFill>
              <a:latin typeface="Times New Roman"/>
              <a:ea typeface="Calibri"/>
              <a:cs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361090" y="3356992"/>
            <a:ext cx="470545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de-DE" sz="3200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der </a:t>
            </a:r>
            <a:r>
              <a:rPr lang="de-DE" sz="3200" b="1" dirty="0" err="1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Verkehr+s+das</a:t>
            </a:r>
            <a:r>
              <a:rPr lang="de-DE" sz="3200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 Mittel</a:t>
            </a:r>
            <a:endParaRPr lang="ru-RU" sz="3200" b="1" dirty="0">
              <a:solidFill>
                <a:srgbClr val="7030A0"/>
              </a:solidFill>
              <a:latin typeface="Times New Roman"/>
              <a:ea typeface="Calibri"/>
              <a:cs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39208" y="4143001"/>
            <a:ext cx="447430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de-DE" sz="3200" b="1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die </a:t>
            </a:r>
            <a:r>
              <a:rPr lang="de-DE" sz="3200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Straße(n) + die Bahn</a:t>
            </a:r>
            <a:endParaRPr lang="ru-RU" sz="3200" b="1" dirty="0">
              <a:solidFill>
                <a:srgbClr val="7030A0"/>
              </a:solidFill>
              <a:latin typeface="Times New Roman"/>
              <a:ea typeface="Calibri"/>
              <a:cs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361090" y="4869160"/>
            <a:ext cx="470526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de-DE" sz="3200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der </a:t>
            </a:r>
            <a:r>
              <a:rPr lang="de-DE" sz="3200" b="1" dirty="0" err="1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Verkehr+s+die</a:t>
            </a:r>
            <a:r>
              <a:rPr lang="de-DE" sz="3200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 Ampel</a:t>
            </a:r>
            <a:endParaRPr lang="ru-RU" sz="3200" b="1" dirty="0">
              <a:solidFill>
                <a:srgbClr val="7030A0"/>
              </a:solidFill>
              <a:latin typeface="Times New Roman"/>
              <a:ea typeface="Calibri"/>
              <a:cs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361090" y="5647979"/>
            <a:ext cx="460824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de-DE" sz="3200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der </a:t>
            </a:r>
            <a:r>
              <a:rPr lang="de-DE" sz="3200" b="1" dirty="0" err="1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Verkehr+s+der</a:t>
            </a:r>
            <a:r>
              <a:rPr lang="de-DE" sz="3200" b="1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 Rege</a:t>
            </a:r>
            <a:r>
              <a:rPr lang="de-DE" sz="3200" dirty="0" smtClean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l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349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544</TotalTime>
  <Words>1714</Words>
  <Application>Microsoft Office PowerPoint</Application>
  <PresentationFormat>Экран (4:3)</PresentationFormat>
  <Paragraphs>521</Paragraphs>
  <Slides>28</Slides>
  <Notes>7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Воздушный поток</vt:lpstr>
      <vt:lpstr>Презентация PowerPoint</vt:lpstr>
      <vt:lpstr>           Die Straßen Stile Gassen, laute Strassen: Fahren Autos hin und her, Strassenbahnen und auch Busse. Seht, wie stark ist der Verkehr!</vt:lpstr>
      <vt:lpstr>                     Der Plan: 1. Die Strassen der Stadt. 2. Der Verkehr und die Verkehrsmittel. 3. Was machen die Menschen in der          Strasse. 4. Schluss und Meinung</vt:lpstr>
      <vt:lpstr>                     </vt:lpstr>
      <vt:lpstr>1. die Gasse (-n)                     </vt:lpstr>
      <vt:lpstr>1. breit                     </vt:lpstr>
      <vt:lpstr>1. bei Grün                     </vt:lpstr>
      <vt:lpstr>                     </vt:lpstr>
      <vt:lpstr>                     </vt:lpstr>
      <vt:lpstr>                     </vt:lpstr>
      <vt:lpstr>                     Übersetzt die Wörter!</vt:lpstr>
      <vt:lpstr>                     </vt:lpstr>
      <vt:lpstr>                     </vt:lpstr>
      <vt:lpstr>                     </vt:lpstr>
      <vt:lpstr>                     </vt:lpstr>
      <vt:lpstr>                     </vt:lpstr>
      <vt:lpstr>                     </vt:lpstr>
      <vt:lpstr>                     </vt:lpstr>
      <vt:lpstr>                     </vt:lpstr>
      <vt:lpstr>                     </vt:lpstr>
      <vt:lpstr>                     </vt:lpstr>
      <vt:lpstr>                     </vt:lpstr>
      <vt:lpstr>                     </vt:lpstr>
      <vt:lpstr>                     </vt:lpstr>
      <vt:lpstr>Рефлексия</vt:lpstr>
      <vt:lpstr>                     </vt:lpstr>
      <vt:lpstr>                     </vt:lpstr>
      <vt:lpstr>Источники: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OOO Rust</dc:creator>
  <cp:lastModifiedBy>OOO Rust</cp:lastModifiedBy>
  <cp:revision>46</cp:revision>
  <dcterms:created xsi:type="dcterms:W3CDTF">2015-11-29T05:23:53Z</dcterms:created>
  <dcterms:modified xsi:type="dcterms:W3CDTF">2016-01-26T13:36:46Z</dcterms:modified>
</cp:coreProperties>
</file>